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mov" ContentType="video/unknown"/>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97" r:id="rId3"/>
    <p:sldId id="257" r:id="rId4"/>
    <p:sldId id="258" r:id="rId5"/>
    <p:sldId id="259" r:id="rId6"/>
    <p:sldId id="260" r:id="rId7"/>
    <p:sldId id="266" r:id="rId8"/>
    <p:sldId id="267" r:id="rId9"/>
    <p:sldId id="268" r:id="rId10"/>
    <p:sldId id="269" r:id="rId11"/>
    <p:sldId id="270" r:id="rId12"/>
    <p:sldId id="271" r:id="rId13"/>
    <p:sldId id="272" r:id="rId14"/>
    <p:sldId id="277" r:id="rId15"/>
    <p:sldId id="278" r:id="rId16"/>
    <p:sldId id="298" r:id="rId17"/>
    <p:sldId id="274" r:id="rId18"/>
    <p:sldId id="275"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62" r:id="rId35"/>
    <p:sldId id="296" r:id="rId36"/>
    <p:sldId id="263" r:id="rId37"/>
    <p:sldId id="299" r:id="rId38"/>
    <p:sldId id="301" r:id="rId39"/>
    <p:sldId id="302" r:id="rId40"/>
    <p:sldId id="26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660"/>
  </p:normalViewPr>
  <p:slideViewPr>
    <p:cSldViewPr>
      <p:cViewPr>
        <p:scale>
          <a:sx n="81" d="100"/>
          <a:sy n="81" d="100"/>
        </p:scale>
        <p:origin x="-2484" y="-720"/>
      </p:cViewPr>
      <p:guideLst>
        <p:guide orient="horz" pos="2160"/>
        <p:guide pos="2880"/>
      </p:guideLst>
    </p:cSldViewPr>
  </p:slideViewPr>
  <p:notesTextViewPr>
    <p:cViewPr>
      <p:scale>
        <a:sx n="1" d="1"/>
        <a:sy n="1" d="1"/>
      </p:scale>
      <p:origin x="0" y="0"/>
    </p:cViewPr>
  </p:notesTextViewPr>
  <p:sorterViewPr>
    <p:cViewPr>
      <p:scale>
        <a:sx n="100" d="100"/>
        <a:sy n="100" d="100"/>
      </p:scale>
      <p:origin x="0" y="619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9.3879228638087023E-2"/>
          <c:y val="4.4057617797775325E-2"/>
          <c:w val="0.70728966170895269"/>
          <c:h val="0.66742250968628924"/>
        </c:manualLayout>
      </c:layout>
      <c:lineChart>
        <c:grouping val="standard"/>
        <c:ser>
          <c:idx val="0"/>
          <c:order val="0"/>
          <c:tx>
            <c:strRef>
              <c:f>Sheet1!$B$1</c:f>
              <c:strCache>
                <c:ptCount val="1"/>
                <c:pt idx="0">
                  <c:v>mean</c:v>
                </c:pt>
              </c:strCache>
            </c:strRef>
          </c:tx>
          <c:cat>
            <c:strRef>
              <c:f>Sheet1!$A$2:$A$9</c:f>
              <c:strCache>
                <c:ptCount val="8"/>
                <c:pt idx="0">
                  <c:v>2nd grade-fall</c:v>
                </c:pt>
                <c:pt idx="1">
                  <c:v>2nd grade-spring</c:v>
                </c:pt>
                <c:pt idx="2">
                  <c:v>3rd grade</c:v>
                </c:pt>
                <c:pt idx="3">
                  <c:v>4th grade</c:v>
                </c:pt>
                <c:pt idx="4">
                  <c:v>5th grade</c:v>
                </c:pt>
                <c:pt idx="5">
                  <c:v>6th grade</c:v>
                </c:pt>
                <c:pt idx="6">
                  <c:v>7th grade</c:v>
                </c:pt>
                <c:pt idx="7">
                  <c:v>8th grade</c:v>
                </c:pt>
              </c:strCache>
            </c:strRef>
          </c:cat>
          <c:val>
            <c:numRef>
              <c:f>Sheet1!$B$2:$B$9</c:f>
              <c:numCache>
                <c:formatCode>General</c:formatCode>
                <c:ptCount val="8"/>
                <c:pt idx="0">
                  <c:v>2257</c:v>
                </c:pt>
                <c:pt idx="1">
                  <c:v>2379</c:v>
                </c:pt>
                <c:pt idx="2">
                  <c:v>2501</c:v>
                </c:pt>
                <c:pt idx="3">
                  <c:v>2623</c:v>
                </c:pt>
                <c:pt idx="4">
                  <c:v>2745</c:v>
                </c:pt>
                <c:pt idx="5">
                  <c:v>2867</c:v>
                </c:pt>
                <c:pt idx="6">
                  <c:v>2989</c:v>
                </c:pt>
                <c:pt idx="7">
                  <c:v>3111</c:v>
                </c:pt>
              </c:numCache>
            </c:numRef>
          </c:val>
        </c:ser>
        <c:ser>
          <c:idx val="1"/>
          <c:order val="1"/>
          <c:tx>
            <c:strRef>
              <c:f>Sheet1!$C$1</c:f>
              <c:strCache>
                <c:ptCount val="1"/>
                <c:pt idx="0">
                  <c:v>Program</c:v>
                </c:pt>
              </c:strCache>
            </c:strRef>
          </c:tx>
          <c:cat>
            <c:strRef>
              <c:f>Sheet1!$A$2:$A$9</c:f>
              <c:strCache>
                <c:ptCount val="8"/>
                <c:pt idx="0">
                  <c:v>2nd grade-fall</c:v>
                </c:pt>
                <c:pt idx="1">
                  <c:v>2nd grade-spring</c:v>
                </c:pt>
                <c:pt idx="2">
                  <c:v>3rd grade</c:v>
                </c:pt>
                <c:pt idx="3">
                  <c:v>4th grade</c:v>
                </c:pt>
                <c:pt idx="4">
                  <c:v>5th grade</c:v>
                </c:pt>
                <c:pt idx="5">
                  <c:v>6th grade</c:v>
                </c:pt>
                <c:pt idx="6">
                  <c:v>7th grade</c:v>
                </c:pt>
                <c:pt idx="7">
                  <c:v>8th grade</c:v>
                </c:pt>
              </c:strCache>
            </c:strRef>
          </c:cat>
          <c:val>
            <c:numRef>
              <c:f>Sheet1!$C$2:$C$9</c:f>
              <c:numCache>
                <c:formatCode>General</c:formatCode>
                <c:ptCount val="8"/>
                <c:pt idx="0">
                  <c:v>2048</c:v>
                </c:pt>
                <c:pt idx="1">
                  <c:v>2194</c:v>
                </c:pt>
                <c:pt idx="2">
                  <c:v>2340</c:v>
                </c:pt>
                <c:pt idx="3">
                  <c:v>2486</c:v>
                </c:pt>
                <c:pt idx="4">
                  <c:v>2632</c:v>
                </c:pt>
                <c:pt idx="5">
                  <c:v>2778</c:v>
                </c:pt>
                <c:pt idx="6">
                  <c:v>2924</c:v>
                </c:pt>
                <c:pt idx="7">
                  <c:v>3070</c:v>
                </c:pt>
              </c:numCache>
            </c:numRef>
          </c:val>
        </c:ser>
        <c:ser>
          <c:idx val="2"/>
          <c:order val="2"/>
          <c:tx>
            <c:strRef>
              <c:f>Sheet1!$D$1</c:f>
              <c:strCache>
                <c:ptCount val="1"/>
                <c:pt idx="0">
                  <c:v>Series 3</c:v>
                </c:pt>
              </c:strCache>
            </c:strRef>
          </c:tx>
          <c:cat>
            <c:strRef>
              <c:f>Sheet1!$A$2:$A$9</c:f>
              <c:strCache>
                <c:ptCount val="8"/>
                <c:pt idx="0">
                  <c:v>2nd grade-fall</c:v>
                </c:pt>
                <c:pt idx="1">
                  <c:v>2nd grade-spring</c:v>
                </c:pt>
                <c:pt idx="2">
                  <c:v>3rd grade</c:v>
                </c:pt>
                <c:pt idx="3">
                  <c:v>4th grade</c:v>
                </c:pt>
                <c:pt idx="4">
                  <c:v>5th grade</c:v>
                </c:pt>
                <c:pt idx="5">
                  <c:v>6th grade</c:v>
                </c:pt>
                <c:pt idx="6">
                  <c:v>7th grade</c:v>
                </c:pt>
                <c:pt idx="7">
                  <c:v>8th grade</c:v>
                </c:pt>
              </c:strCache>
            </c:strRef>
          </c:cat>
          <c:val>
            <c:numRef>
              <c:f>Sheet1!$D$2:$D$9</c:f>
            </c:numRef>
          </c:val>
        </c:ser>
        <c:ser>
          <c:idx val="3"/>
          <c:order val="3"/>
          <c:tx>
            <c:strRef>
              <c:f>Sheet1!$E$1</c:f>
              <c:strCache>
                <c:ptCount val="1"/>
                <c:pt idx="0">
                  <c:v>Series 4</c:v>
                </c:pt>
              </c:strCache>
            </c:strRef>
          </c:tx>
          <c:cat>
            <c:strRef>
              <c:f>Sheet1!$A$2:$A$9</c:f>
              <c:strCache>
                <c:ptCount val="8"/>
                <c:pt idx="0">
                  <c:v>2nd grade-fall</c:v>
                </c:pt>
                <c:pt idx="1">
                  <c:v>2nd grade-spring</c:v>
                </c:pt>
                <c:pt idx="2">
                  <c:v>3rd grade</c:v>
                </c:pt>
                <c:pt idx="3">
                  <c:v>4th grade</c:v>
                </c:pt>
                <c:pt idx="4">
                  <c:v>5th grade</c:v>
                </c:pt>
                <c:pt idx="5">
                  <c:v>6th grade</c:v>
                </c:pt>
                <c:pt idx="6">
                  <c:v>7th grade</c:v>
                </c:pt>
                <c:pt idx="7">
                  <c:v>8th grade</c:v>
                </c:pt>
              </c:strCache>
            </c:strRef>
          </c:cat>
          <c:val>
            <c:numRef>
              <c:f>Sheet1!$E$2:$E$9</c:f>
            </c:numRef>
          </c:val>
        </c:ser>
        <c:ser>
          <c:idx val="4"/>
          <c:order val="4"/>
          <c:tx>
            <c:strRef>
              <c:f>Sheet1!$F$1</c:f>
              <c:strCache>
                <c:ptCount val="1"/>
                <c:pt idx="0">
                  <c:v>if no program</c:v>
                </c:pt>
              </c:strCache>
            </c:strRef>
          </c:tx>
          <c:cat>
            <c:strRef>
              <c:f>Sheet1!$A$2:$A$9</c:f>
              <c:strCache>
                <c:ptCount val="8"/>
                <c:pt idx="0">
                  <c:v>2nd grade-fall</c:v>
                </c:pt>
                <c:pt idx="1">
                  <c:v>2nd grade-spring</c:v>
                </c:pt>
                <c:pt idx="2">
                  <c:v>3rd grade</c:v>
                </c:pt>
                <c:pt idx="3">
                  <c:v>4th grade</c:v>
                </c:pt>
                <c:pt idx="4">
                  <c:v>5th grade</c:v>
                </c:pt>
                <c:pt idx="5">
                  <c:v>6th grade</c:v>
                </c:pt>
                <c:pt idx="6">
                  <c:v>7th grade</c:v>
                </c:pt>
                <c:pt idx="7">
                  <c:v>8th grade</c:v>
                </c:pt>
              </c:strCache>
            </c:strRef>
          </c:cat>
          <c:val>
            <c:numRef>
              <c:f>Sheet1!$F$2:$F$9</c:f>
              <c:numCache>
                <c:formatCode>General</c:formatCode>
                <c:ptCount val="8"/>
                <c:pt idx="0">
                  <c:v>2048</c:v>
                </c:pt>
                <c:pt idx="1">
                  <c:v>2170</c:v>
                </c:pt>
                <c:pt idx="2">
                  <c:v>2292</c:v>
                </c:pt>
                <c:pt idx="3">
                  <c:v>2414</c:v>
                </c:pt>
                <c:pt idx="4">
                  <c:v>2536</c:v>
                </c:pt>
                <c:pt idx="5">
                  <c:v>2658</c:v>
                </c:pt>
                <c:pt idx="6">
                  <c:v>2780</c:v>
                </c:pt>
                <c:pt idx="7">
                  <c:v>2902</c:v>
                </c:pt>
              </c:numCache>
            </c:numRef>
          </c:val>
        </c:ser>
        <c:dLbls/>
        <c:marker val="1"/>
        <c:axId val="107274624"/>
        <c:axId val="107276160"/>
      </c:lineChart>
      <c:catAx>
        <c:axId val="107274624"/>
        <c:scaling>
          <c:orientation val="minMax"/>
        </c:scaling>
        <c:axPos val="b"/>
        <c:tickLblPos val="nextTo"/>
        <c:crossAx val="107276160"/>
        <c:crosses val="autoZero"/>
        <c:auto val="1"/>
        <c:lblAlgn val="ctr"/>
        <c:lblOffset val="100"/>
      </c:catAx>
      <c:valAx>
        <c:axId val="107276160"/>
        <c:scaling>
          <c:orientation val="minMax"/>
          <c:min val="1700"/>
        </c:scaling>
        <c:axPos val="l"/>
        <c:majorGridlines/>
        <c:numFmt formatCode="General" sourceLinked="1"/>
        <c:tickLblPos val="nextTo"/>
        <c:crossAx val="107274624"/>
        <c:crosses val="autoZero"/>
        <c:crossBetween val="between"/>
      </c:valAx>
    </c:plotArea>
    <c:legend>
      <c:legendPos val="r"/>
    </c:legend>
    <c:plotVisOnly val="1"/>
    <c:dispBlanksAs val="gap"/>
  </c:chart>
  <c:externalData r:id="rId1"/>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AA5000-BEA7-4353-B971-11E1E3B11D2B}"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38E5F-7E30-452D-8D4B-87B7A201B870}" type="slidenum">
              <a:rPr lang="en-US" smtClean="0"/>
              <a:pPr/>
              <a:t>‹#›</a:t>
            </a:fld>
            <a:endParaRPr lang="en-US"/>
          </a:p>
        </p:txBody>
      </p:sp>
    </p:spTree>
    <p:extLst>
      <p:ext uri="{BB962C8B-B14F-4D97-AF65-F5344CB8AC3E}">
        <p14:creationId xmlns:p14="http://schemas.microsoft.com/office/powerpoint/2010/main" xmlns="" val="7303879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A5000-BEA7-4353-B971-11E1E3B11D2B}"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38E5F-7E30-452D-8D4B-87B7A201B870}" type="slidenum">
              <a:rPr lang="en-US" smtClean="0"/>
              <a:pPr/>
              <a:t>‹#›</a:t>
            </a:fld>
            <a:endParaRPr lang="en-US"/>
          </a:p>
        </p:txBody>
      </p:sp>
    </p:spTree>
    <p:extLst>
      <p:ext uri="{BB962C8B-B14F-4D97-AF65-F5344CB8AC3E}">
        <p14:creationId xmlns:p14="http://schemas.microsoft.com/office/powerpoint/2010/main" xmlns="" val="35583547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A5000-BEA7-4353-B971-11E1E3B11D2B}"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38E5F-7E30-452D-8D4B-87B7A201B870}" type="slidenum">
              <a:rPr lang="en-US" smtClean="0"/>
              <a:pPr/>
              <a:t>‹#›</a:t>
            </a:fld>
            <a:endParaRPr lang="en-US"/>
          </a:p>
        </p:txBody>
      </p:sp>
    </p:spTree>
    <p:extLst>
      <p:ext uri="{BB962C8B-B14F-4D97-AF65-F5344CB8AC3E}">
        <p14:creationId xmlns:p14="http://schemas.microsoft.com/office/powerpoint/2010/main" xmlns="" val="7682055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AA5000-BEA7-4353-B971-11E1E3B11D2B}"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38E5F-7E30-452D-8D4B-87B7A201B870}" type="slidenum">
              <a:rPr lang="en-US" smtClean="0"/>
              <a:pPr/>
              <a:t>‹#›</a:t>
            </a:fld>
            <a:endParaRPr lang="en-US"/>
          </a:p>
        </p:txBody>
      </p:sp>
    </p:spTree>
    <p:extLst>
      <p:ext uri="{BB962C8B-B14F-4D97-AF65-F5344CB8AC3E}">
        <p14:creationId xmlns:p14="http://schemas.microsoft.com/office/powerpoint/2010/main" xmlns="" val="14587552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AA5000-BEA7-4353-B971-11E1E3B11D2B}" type="datetimeFigureOut">
              <a:rPr lang="en-US" smtClean="0"/>
              <a:pPr/>
              <a:t>3/24/2014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338E5F-7E30-452D-8D4B-87B7A201B870}" type="slidenum">
              <a:rPr lang="en-US" smtClean="0"/>
              <a:pPr/>
              <a:t>‹#›</a:t>
            </a:fld>
            <a:endParaRPr lang="en-US"/>
          </a:p>
        </p:txBody>
      </p:sp>
    </p:spTree>
    <p:extLst>
      <p:ext uri="{BB962C8B-B14F-4D97-AF65-F5344CB8AC3E}">
        <p14:creationId xmlns:p14="http://schemas.microsoft.com/office/powerpoint/2010/main" xmlns="" val="12804536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AA5000-BEA7-4353-B971-11E1E3B11D2B}" type="datetimeFigureOut">
              <a:rPr lang="en-US" smtClean="0"/>
              <a:pPr/>
              <a:t>3/24/2014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338E5F-7E30-452D-8D4B-87B7A201B870}" type="slidenum">
              <a:rPr lang="en-US" smtClean="0"/>
              <a:pPr/>
              <a:t>‹#›</a:t>
            </a:fld>
            <a:endParaRPr lang="en-US"/>
          </a:p>
        </p:txBody>
      </p:sp>
    </p:spTree>
    <p:extLst>
      <p:ext uri="{BB962C8B-B14F-4D97-AF65-F5344CB8AC3E}">
        <p14:creationId xmlns:p14="http://schemas.microsoft.com/office/powerpoint/2010/main" xmlns="" val="17156085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AA5000-BEA7-4353-B971-11E1E3B11D2B}" type="datetimeFigureOut">
              <a:rPr lang="en-US" smtClean="0"/>
              <a:pPr/>
              <a:t>3/24/2014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338E5F-7E30-452D-8D4B-87B7A201B870}" type="slidenum">
              <a:rPr lang="en-US" smtClean="0"/>
              <a:pPr/>
              <a:t>‹#›</a:t>
            </a:fld>
            <a:endParaRPr lang="en-US"/>
          </a:p>
        </p:txBody>
      </p:sp>
    </p:spTree>
    <p:extLst>
      <p:ext uri="{BB962C8B-B14F-4D97-AF65-F5344CB8AC3E}">
        <p14:creationId xmlns:p14="http://schemas.microsoft.com/office/powerpoint/2010/main" xmlns="" val="28303291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AA5000-BEA7-4353-B971-11E1E3B11D2B}" type="datetimeFigureOut">
              <a:rPr lang="en-US" smtClean="0"/>
              <a:pPr/>
              <a:t>3/24/2014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338E5F-7E30-452D-8D4B-87B7A201B870}" type="slidenum">
              <a:rPr lang="en-US" smtClean="0"/>
              <a:pPr/>
              <a:t>‹#›</a:t>
            </a:fld>
            <a:endParaRPr lang="en-US"/>
          </a:p>
        </p:txBody>
      </p:sp>
    </p:spTree>
    <p:extLst>
      <p:ext uri="{BB962C8B-B14F-4D97-AF65-F5344CB8AC3E}">
        <p14:creationId xmlns:p14="http://schemas.microsoft.com/office/powerpoint/2010/main" xmlns="" val="5977817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A5000-BEA7-4353-B971-11E1E3B11D2B}" type="datetimeFigureOut">
              <a:rPr lang="en-US" smtClean="0"/>
              <a:pPr/>
              <a:t>3/24/2014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338E5F-7E30-452D-8D4B-87B7A201B870}" type="slidenum">
              <a:rPr lang="en-US" smtClean="0"/>
              <a:pPr/>
              <a:t>‹#›</a:t>
            </a:fld>
            <a:endParaRPr lang="en-US"/>
          </a:p>
        </p:txBody>
      </p:sp>
    </p:spTree>
    <p:extLst>
      <p:ext uri="{BB962C8B-B14F-4D97-AF65-F5344CB8AC3E}">
        <p14:creationId xmlns:p14="http://schemas.microsoft.com/office/powerpoint/2010/main" xmlns="" val="21107335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AA5000-BEA7-4353-B971-11E1E3B11D2B}" type="datetimeFigureOut">
              <a:rPr lang="en-US" smtClean="0"/>
              <a:pPr/>
              <a:t>3/24/2014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338E5F-7E30-452D-8D4B-87B7A201B870}" type="slidenum">
              <a:rPr lang="en-US" smtClean="0"/>
              <a:pPr/>
              <a:t>‹#›</a:t>
            </a:fld>
            <a:endParaRPr lang="en-US"/>
          </a:p>
        </p:txBody>
      </p:sp>
    </p:spTree>
    <p:extLst>
      <p:ext uri="{BB962C8B-B14F-4D97-AF65-F5344CB8AC3E}">
        <p14:creationId xmlns:p14="http://schemas.microsoft.com/office/powerpoint/2010/main" xmlns="" val="321975428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AA5000-BEA7-4353-B971-11E1E3B11D2B}" type="datetimeFigureOut">
              <a:rPr lang="en-US" smtClean="0"/>
              <a:pPr/>
              <a:t>3/24/2014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338E5F-7E30-452D-8D4B-87B7A201B870}" type="slidenum">
              <a:rPr lang="en-US" smtClean="0"/>
              <a:pPr/>
              <a:t>‹#›</a:t>
            </a:fld>
            <a:endParaRPr lang="en-US"/>
          </a:p>
        </p:txBody>
      </p:sp>
    </p:spTree>
    <p:extLst>
      <p:ext uri="{BB962C8B-B14F-4D97-AF65-F5344CB8AC3E}">
        <p14:creationId xmlns:p14="http://schemas.microsoft.com/office/powerpoint/2010/main" xmlns="" val="20235324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5000-BEA7-4353-B971-11E1E3B11D2B}" type="datetimeFigureOut">
              <a:rPr lang="en-US" smtClean="0"/>
              <a:pPr/>
              <a:t>3/24/2014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338E5F-7E30-452D-8D4B-87B7A201B870}" type="slidenum">
              <a:rPr lang="en-US" smtClean="0"/>
              <a:pPr/>
              <a:t>‹#›</a:t>
            </a:fld>
            <a:endParaRPr lang="en-US"/>
          </a:p>
        </p:txBody>
      </p:sp>
    </p:spTree>
    <p:extLst>
      <p:ext uri="{BB962C8B-B14F-4D97-AF65-F5344CB8AC3E}">
        <p14:creationId xmlns:p14="http://schemas.microsoft.com/office/powerpoint/2010/main" xmlns="" val="26567853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media" Target="../media/media1.mov"/><Relationship Id="rId2" Type="http://schemas.openxmlformats.org/officeDocument/2006/relationships/slideLayout" Target="../slideLayouts/slideLayout6.xml"/><Relationship Id="rId1" Type="http://schemas.openxmlformats.org/officeDocument/2006/relationships/video" Target="../media/media1.mo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hyperlink" Target="http://www.hfrp.org/"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82975"/>
            <a:ext cx="7772400" cy="1470025"/>
          </a:xfrm>
        </p:spPr>
        <p:txBody>
          <a:bodyPr>
            <a:noAutofit/>
          </a:bodyPr>
          <a:lstStyle/>
          <a:p>
            <a:r>
              <a:rPr lang="en-US" sz="4400" dirty="0" smtClean="0"/>
              <a:t>Boone County Schools</a:t>
            </a:r>
            <a:endParaRPr lang="en-US" sz="4400" dirty="0"/>
          </a:p>
        </p:txBody>
      </p:sp>
      <p:sp>
        <p:nvSpPr>
          <p:cNvPr id="3" name="Subtitle 2"/>
          <p:cNvSpPr>
            <a:spLocks noGrp="1"/>
          </p:cNvSpPr>
          <p:nvPr>
            <p:ph type="subTitle" idx="1"/>
          </p:nvPr>
        </p:nvSpPr>
        <p:spPr>
          <a:xfrm>
            <a:off x="533400" y="4495800"/>
            <a:ext cx="8077200" cy="1752600"/>
          </a:xfrm>
        </p:spPr>
        <p:txBody>
          <a:bodyPr>
            <a:normAutofit/>
          </a:bodyPr>
          <a:lstStyle/>
          <a:p>
            <a:r>
              <a:rPr lang="en-US" sz="2800" i="1" dirty="0">
                <a:solidFill>
                  <a:schemeClr val="tx1"/>
                </a:solidFill>
              </a:rPr>
              <a:t>Extended Day Program </a:t>
            </a:r>
            <a:br>
              <a:rPr lang="en-US" sz="2800" i="1" dirty="0">
                <a:solidFill>
                  <a:schemeClr val="tx1"/>
                </a:solidFill>
              </a:rPr>
            </a:br>
            <a:r>
              <a:rPr lang="en-US" sz="2800" i="1" dirty="0">
                <a:solidFill>
                  <a:schemeClr val="tx1"/>
                </a:solidFill>
              </a:rPr>
              <a:t>RA Jones Middle School and Collins Elementary School</a:t>
            </a:r>
          </a:p>
          <a:p>
            <a:endParaRPr lang="en-US" sz="2000" i="1"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86642" y="914400"/>
            <a:ext cx="2570716" cy="2590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17247913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5th </a:t>
            </a:r>
            <a:r>
              <a:rPr lang="en-US" dirty="0"/>
              <a:t>Grade </a:t>
            </a:r>
            <a:r>
              <a:rPr lang="en-US" dirty="0" smtClean="0"/>
              <a:t>Reading and Math Gains</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728" y="1586552"/>
            <a:ext cx="8924544" cy="38877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84349" y="6019800"/>
            <a:ext cx="8575302" cy="707886"/>
          </a:xfrm>
          <a:prstGeom prst="rect">
            <a:avLst/>
          </a:prstGeom>
          <a:noFill/>
        </p:spPr>
        <p:txBody>
          <a:bodyPr wrap="square" rtlCol="0">
            <a:spAutoFit/>
          </a:bodyPr>
          <a:lstStyle/>
          <a:p>
            <a:pPr algn="ctr"/>
            <a:r>
              <a:rPr lang="en-US" sz="2000" dirty="0" smtClean="0"/>
              <a:t>The overall trend in 2</a:t>
            </a:r>
            <a:r>
              <a:rPr lang="en-US" sz="2000" baseline="30000" dirty="0" smtClean="0"/>
              <a:t>nd</a:t>
            </a:r>
            <a:r>
              <a:rPr lang="en-US" sz="2000" dirty="0" smtClean="0"/>
              <a:t> – 8</a:t>
            </a:r>
            <a:r>
              <a:rPr lang="en-US" sz="2000" baseline="30000" dirty="0" smtClean="0"/>
              <a:t>th</a:t>
            </a:r>
            <a:r>
              <a:rPr lang="en-US" sz="2000" dirty="0" smtClean="0"/>
              <a:t> grade data shows greater gains for Extended Day Program students compared to non-program students.</a:t>
            </a:r>
            <a:endParaRPr lang="en-US" sz="2000" dirty="0"/>
          </a:p>
        </p:txBody>
      </p:sp>
    </p:spTree>
    <p:extLst>
      <p:ext uri="{BB962C8B-B14F-4D97-AF65-F5344CB8AC3E}">
        <p14:creationId xmlns:p14="http://schemas.microsoft.com/office/powerpoint/2010/main" xmlns="" val="42823839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a:t>
            </a:r>
            <a:r>
              <a:rPr lang="en-US" dirty="0" smtClean="0"/>
              <a:t>th </a:t>
            </a:r>
            <a:r>
              <a:rPr lang="en-US" dirty="0"/>
              <a:t>Grade </a:t>
            </a:r>
            <a:r>
              <a:rPr lang="en-US" dirty="0" smtClean="0"/>
              <a:t>Reading and Math Gains</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728" y="1586552"/>
            <a:ext cx="8924544" cy="38877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84349" y="6019800"/>
            <a:ext cx="8575302" cy="707886"/>
          </a:xfrm>
          <a:prstGeom prst="rect">
            <a:avLst/>
          </a:prstGeom>
          <a:noFill/>
        </p:spPr>
        <p:txBody>
          <a:bodyPr wrap="square" rtlCol="0">
            <a:spAutoFit/>
          </a:bodyPr>
          <a:lstStyle/>
          <a:p>
            <a:pPr algn="ctr"/>
            <a:r>
              <a:rPr lang="en-US" sz="2000" dirty="0" smtClean="0"/>
              <a:t>The overall trend in 2</a:t>
            </a:r>
            <a:r>
              <a:rPr lang="en-US" sz="2000" baseline="30000" dirty="0" smtClean="0"/>
              <a:t>nd</a:t>
            </a:r>
            <a:r>
              <a:rPr lang="en-US" sz="2000" dirty="0" smtClean="0"/>
              <a:t> – 8</a:t>
            </a:r>
            <a:r>
              <a:rPr lang="en-US" sz="2000" baseline="30000" dirty="0" smtClean="0"/>
              <a:t>th</a:t>
            </a:r>
            <a:r>
              <a:rPr lang="en-US" sz="2000" dirty="0" smtClean="0"/>
              <a:t> grade data shows greater gains for Extended Day Program students compared to non-program students.</a:t>
            </a:r>
            <a:endParaRPr lang="en-US" sz="2000" dirty="0"/>
          </a:p>
        </p:txBody>
      </p:sp>
    </p:spTree>
    <p:extLst>
      <p:ext uri="{BB962C8B-B14F-4D97-AF65-F5344CB8AC3E}">
        <p14:creationId xmlns:p14="http://schemas.microsoft.com/office/powerpoint/2010/main" xmlns="" val="23328083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7th </a:t>
            </a:r>
            <a:r>
              <a:rPr lang="en-US" dirty="0"/>
              <a:t>Grade </a:t>
            </a:r>
            <a:r>
              <a:rPr lang="en-US" dirty="0" smtClean="0"/>
              <a:t>Reading and </a:t>
            </a:r>
            <a:r>
              <a:rPr lang="en-US" dirty="0"/>
              <a:t>Math </a:t>
            </a:r>
            <a:r>
              <a:rPr lang="en-US" dirty="0" smtClean="0"/>
              <a:t>Gains</a:t>
            </a:r>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497" y="1586552"/>
            <a:ext cx="8921007" cy="3886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84349" y="6019800"/>
            <a:ext cx="8575302" cy="707886"/>
          </a:xfrm>
          <a:prstGeom prst="rect">
            <a:avLst/>
          </a:prstGeom>
          <a:noFill/>
        </p:spPr>
        <p:txBody>
          <a:bodyPr wrap="square" rtlCol="0">
            <a:spAutoFit/>
          </a:bodyPr>
          <a:lstStyle/>
          <a:p>
            <a:pPr algn="ctr"/>
            <a:r>
              <a:rPr lang="en-US" sz="2000" dirty="0" smtClean="0"/>
              <a:t>The overall trend in 2</a:t>
            </a:r>
            <a:r>
              <a:rPr lang="en-US" sz="2000" baseline="30000" dirty="0" smtClean="0"/>
              <a:t>nd</a:t>
            </a:r>
            <a:r>
              <a:rPr lang="en-US" sz="2000" dirty="0" smtClean="0"/>
              <a:t> – 8</a:t>
            </a:r>
            <a:r>
              <a:rPr lang="en-US" sz="2000" baseline="30000" dirty="0" smtClean="0"/>
              <a:t>th</a:t>
            </a:r>
            <a:r>
              <a:rPr lang="en-US" sz="2000" dirty="0" smtClean="0"/>
              <a:t> grade data shows greater gains for Extended Day Program students compared to non-program students.</a:t>
            </a:r>
            <a:endParaRPr lang="en-US" sz="2000" dirty="0"/>
          </a:p>
        </p:txBody>
      </p:sp>
    </p:spTree>
    <p:extLst>
      <p:ext uri="{BB962C8B-B14F-4D97-AF65-F5344CB8AC3E}">
        <p14:creationId xmlns:p14="http://schemas.microsoft.com/office/powerpoint/2010/main" xmlns="" val="15436932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8th </a:t>
            </a:r>
            <a:r>
              <a:rPr lang="en-US" dirty="0"/>
              <a:t>Grade </a:t>
            </a:r>
            <a:r>
              <a:rPr lang="en-US" dirty="0" smtClean="0"/>
              <a:t>Reading and Math Gains</a:t>
            </a:r>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728" y="1586552"/>
            <a:ext cx="8924544" cy="38877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84349" y="6019800"/>
            <a:ext cx="8575302" cy="707886"/>
          </a:xfrm>
          <a:prstGeom prst="rect">
            <a:avLst/>
          </a:prstGeom>
          <a:noFill/>
        </p:spPr>
        <p:txBody>
          <a:bodyPr wrap="square" rtlCol="0">
            <a:spAutoFit/>
          </a:bodyPr>
          <a:lstStyle/>
          <a:p>
            <a:pPr algn="ctr"/>
            <a:r>
              <a:rPr lang="en-US" sz="2000" dirty="0" smtClean="0"/>
              <a:t>The overall trend in 2</a:t>
            </a:r>
            <a:r>
              <a:rPr lang="en-US" sz="2000" baseline="30000" dirty="0" smtClean="0"/>
              <a:t>nd</a:t>
            </a:r>
            <a:r>
              <a:rPr lang="en-US" sz="2000" dirty="0" smtClean="0"/>
              <a:t> – 8</a:t>
            </a:r>
            <a:r>
              <a:rPr lang="en-US" sz="2000" baseline="30000" dirty="0" smtClean="0"/>
              <a:t>th</a:t>
            </a:r>
            <a:r>
              <a:rPr lang="en-US" sz="2000" dirty="0" smtClean="0"/>
              <a:t> grade data shows greater gains for Extended Day Program students compared to non-program students.</a:t>
            </a:r>
            <a:endParaRPr lang="en-US" sz="2000" dirty="0"/>
          </a:p>
        </p:txBody>
      </p:sp>
    </p:spTree>
    <p:extLst>
      <p:ext uri="{BB962C8B-B14F-4D97-AF65-F5344CB8AC3E}">
        <p14:creationId xmlns:p14="http://schemas.microsoft.com/office/powerpoint/2010/main" xmlns="" val="8194488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r>
              <a:rPr lang="en-US" dirty="0"/>
              <a:t>General Linear Model: </a:t>
            </a:r>
            <a:r>
              <a:rPr lang="en-US" dirty="0" smtClean="0"/>
              <a:t/>
            </a:r>
            <a:br>
              <a:rPr lang="en-US" dirty="0" smtClean="0"/>
            </a:br>
            <a:r>
              <a:rPr lang="en-US" dirty="0" smtClean="0"/>
              <a:t>RD Gain </a:t>
            </a:r>
            <a:r>
              <a:rPr lang="en-US" dirty="0"/>
              <a:t>versus Grade, PRG80 </a:t>
            </a: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1684"/>
          <a:stretch/>
        </p:blipFill>
        <p:spPr bwMode="auto">
          <a:xfrm>
            <a:off x="457200" y="1467399"/>
            <a:ext cx="8305800" cy="40952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52400" y="5657671"/>
            <a:ext cx="8839200" cy="1200329"/>
          </a:xfrm>
          <a:prstGeom prst="rect">
            <a:avLst/>
          </a:prstGeom>
        </p:spPr>
        <p:txBody>
          <a:bodyPr wrap="square">
            <a:spAutoFit/>
          </a:bodyPr>
          <a:lstStyle/>
          <a:p>
            <a:r>
              <a:rPr lang="en-US" b="1" dirty="0"/>
              <a:t>Conclusion:  </a:t>
            </a:r>
            <a:r>
              <a:rPr lang="en-US" b="1" dirty="0" smtClean="0"/>
              <a:t>There is marginal  statistical evidence </a:t>
            </a:r>
            <a:r>
              <a:rPr lang="en-US" b="1" dirty="0"/>
              <a:t>of program effectiveness, </a:t>
            </a:r>
            <a:r>
              <a:rPr lang="en-US" b="1" dirty="0" smtClean="0"/>
              <a:t> in addition the program possibly resulted </a:t>
            </a:r>
            <a:r>
              <a:rPr lang="en-US" b="1" dirty="0"/>
              <a:t>in improved average scores by up to 42 points.  If that is important, larger sample size needed to show effectiveness statistically.  However, LOW R</a:t>
            </a:r>
            <a:r>
              <a:rPr lang="en-US" b="1" baseline="30000" dirty="0"/>
              <a:t>2</a:t>
            </a:r>
            <a:r>
              <a:rPr lang="en-US" b="1" dirty="0"/>
              <a:t> value  for the model suggests there are other things much more important.</a:t>
            </a:r>
            <a:endParaRPr lang="en-US" dirty="0"/>
          </a:p>
        </p:txBody>
      </p:sp>
    </p:spTree>
    <p:extLst>
      <p:ext uri="{BB962C8B-B14F-4D97-AF65-F5344CB8AC3E}">
        <p14:creationId xmlns:p14="http://schemas.microsoft.com/office/powerpoint/2010/main" xmlns="" val="30760066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r>
              <a:rPr lang="en-US" dirty="0"/>
              <a:t>General Linear Model: </a:t>
            </a:r>
            <a:r>
              <a:rPr lang="en-US" dirty="0" smtClean="0"/>
              <a:t/>
            </a:r>
            <a:br>
              <a:rPr lang="en-US" dirty="0" smtClean="0"/>
            </a:br>
            <a:r>
              <a:rPr lang="en-US" dirty="0" smtClean="0"/>
              <a:t>Math Gain </a:t>
            </a:r>
            <a:r>
              <a:rPr lang="en-US" dirty="0"/>
              <a:t>versus Grade, PRG80 </a:t>
            </a:r>
          </a:p>
        </p:txBody>
      </p:sp>
      <p:sp>
        <p:nvSpPr>
          <p:cNvPr id="4" name="Rectangle 3"/>
          <p:cNvSpPr/>
          <p:nvPr/>
        </p:nvSpPr>
        <p:spPr>
          <a:xfrm>
            <a:off x="152400" y="6059269"/>
            <a:ext cx="8839200" cy="646331"/>
          </a:xfrm>
          <a:prstGeom prst="rect">
            <a:avLst/>
          </a:prstGeom>
        </p:spPr>
        <p:txBody>
          <a:bodyPr wrap="square">
            <a:spAutoFit/>
          </a:bodyPr>
          <a:lstStyle/>
          <a:p>
            <a:r>
              <a:rPr lang="en-US" b="1" dirty="0"/>
              <a:t>Conclusion:  </a:t>
            </a:r>
            <a:r>
              <a:rPr lang="en-US" b="1" dirty="0" smtClean="0"/>
              <a:t> There is marginal statistical  </a:t>
            </a:r>
            <a:r>
              <a:rPr lang="en-US" b="1" dirty="0"/>
              <a:t>program effectiveness, </a:t>
            </a:r>
            <a:r>
              <a:rPr lang="en-US" b="1" dirty="0" smtClean="0"/>
              <a:t>in addition the  </a:t>
            </a:r>
            <a:r>
              <a:rPr lang="en-US" b="1" dirty="0"/>
              <a:t>program </a:t>
            </a:r>
            <a:r>
              <a:rPr lang="en-US" b="1" dirty="0" smtClean="0"/>
              <a:t>  may have resulted </a:t>
            </a:r>
            <a:r>
              <a:rPr lang="en-US" b="1" dirty="0"/>
              <a:t>in improved average scores by up to 34 points.  Note R</a:t>
            </a:r>
            <a:r>
              <a:rPr lang="en-US" b="1" baseline="30000" dirty="0"/>
              <a:t>2</a:t>
            </a:r>
            <a:r>
              <a:rPr lang="en-US" b="1" dirty="0"/>
              <a:t> &lt;10%.</a:t>
            </a:r>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0496"/>
          <a:stretch/>
        </p:blipFill>
        <p:spPr bwMode="auto">
          <a:xfrm>
            <a:off x="266700" y="1630581"/>
            <a:ext cx="8610600" cy="43130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073859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5th </a:t>
            </a:r>
            <a:r>
              <a:rPr lang="en-US" dirty="0"/>
              <a:t>Grade </a:t>
            </a:r>
            <a:r>
              <a:rPr lang="en-US" dirty="0" smtClean="0"/>
              <a:t>Reading and Math Gains</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728" y="1586552"/>
            <a:ext cx="8924544" cy="38877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84349" y="6019800"/>
            <a:ext cx="8575302" cy="707886"/>
          </a:xfrm>
          <a:prstGeom prst="rect">
            <a:avLst/>
          </a:prstGeom>
          <a:noFill/>
        </p:spPr>
        <p:txBody>
          <a:bodyPr wrap="square" rtlCol="0">
            <a:spAutoFit/>
          </a:bodyPr>
          <a:lstStyle/>
          <a:p>
            <a:pPr algn="ctr"/>
            <a:r>
              <a:rPr lang="en-US" sz="2000" dirty="0" smtClean="0"/>
              <a:t>The overall trend in 2</a:t>
            </a:r>
            <a:r>
              <a:rPr lang="en-US" sz="2000" baseline="30000" dirty="0" smtClean="0"/>
              <a:t>nd</a:t>
            </a:r>
            <a:r>
              <a:rPr lang="en-US" sz="2000" dirty="0" smtClean="0"/>
              <a:t> – 8</a:t>
            </a:r>
            <a:r>
              <a:rPr lang="en-US" sz="2000" baseline="30000" dirty="0" smtClean="0"/>
              <a:t>th</a:t>
            </a:r>
            <a:r>
              <a:rPr lang="en-US" sz="2000" dirty="0" smtClean="0"/>
              <a:t> grade data shows greater gains for Extended Day Program students compared to non-program students.</a:t>
            </a:r>
            <a:endParaRPr lang="en-US" sz="2000" dirty="0"/>
          </a:p>
        </p:txBody>
      </p:sp>
    </p:spTree>
    <p:extLst>
      <p:ext uri="{BB962C8B-B14F-4D97-AF65-F5344CB8AC3E}">
        <p14:creationId xmlns:p14="http://schemas.microsoft.com/office/powerpoint/2010/main" xmlns="" val="32489914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2761149371"/>
              </p:ext>
            </p:extLst>
          </p:nvPr>
        </p:nvGraphicFramePr>
        <p:xfrm>
          <a:off x="214884" y="2835148"/>
          <a:ext cx="8714232" cy="783336"/>
        </p:xfrm>
        <a:graphic>
          <a:graphicData uri="http://schemas.openxmlformats.org/drawingml/2006/table">
            <a:tbl>
              <a:tblPr firstRow="1" firstCol="1" bandRow="1">
                <a:tableStyleId>{3C2FFA5D-87B4-456A-9821-1D502468CF0F}</a:tableStyleId>
              </a:tblPr>
              <a:tblGrid>
                <a:gridCol w="1452372"/>
                <a:gridCol w="1452372"/>
                <a:gridCol w="1452372"/>
                <a:gridCol w="1452372"/>
                <a:gridCol w="1452372"/>
                <a:gridCol w="1452372"/>
              </a:tblGrid>
              <a:tr h="0">
                <a:tc>
                  <a:txBody>
                    <a:bodyPr/>
                    <a:lstStyle/>
                    <a:p>
                      <a:pPr marL="0" marR="0" algn="ctr">
                        <a:lnSpc>
                          <a:spcPct val="115000"/>
                        </a:lnSpc>
                        <a:spcBef>
                          <a:spcPts val="0"/>
                        </a:spcBef>
                        <a:spcAft>
                          <a:spcPts val="0"/>
                        </a:spcAft>
                      </a:pPr>
                      <a:r>
                        <a:rPr lang="en-US" sz="1800" dirty="0">
                          <a:effectLst/>
                        </a:rPr>
                        <a:t>Difference</a:t>
                      </a:r>
                      <a:endParaRPr lang="en-US" sz="1800" dirty="0">
                        <a:effectLst/>
                        <a:latin typeface="+mn-lt"/>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Sample Mean</a:t>
                      </a:r>
                      <a:endParaRPr lang="en-US" sz="1800" dirty="0">
                        <a:effectLst/>
                        <a:latin typeface="+mn-lt"/>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a:effectLst/>
                        </a:rPr>
                        <a:t>Std. Err.</a:t>
                      </a:r>
                      <a:endParaRPr lang="en-US" sz="1800">
                        <a:effectLst/>
                        <a:latin typeface="+mn-lt"/>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a:effectLst/>
                        </a:rPr>
                        <a:t>DF</a:t>
                      </a:r>
                      <a:endParaRPr lang="en-US" sz="1800">
                        <a:effectLst/>
                        <a:latin typeface="+mn-lt"/>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a:effectLst/>
                        </a:rPr>
                        <a:t>T-Stat</a:t>
                      </a:r>
                      <a:endParaRPr lang="en-US" sz="1800">
                        <a:effectLst/>
                        <a:latin typeface="+mn-lt"/>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P-value</a:t>
                      </a:r>
                      <a:endParaRPr lang="en-US" sz="1800" dirty="0">
                        <a:effectLst/>
                        <a:latin typeface="+mn-lt"/>
                        <a:ea typeface="Calibri"/>
                        <a:cs typeface="Times New Roman"/>
                      </a:endParaRPr>
                    </a:p>
                  </a:txBody>
                  <a:tcPr marL="38100" marR="38100" marT="38100" marB="38100" anchor="ctr"/>
                </a:tc>
              </a:tr>
              <a:tr h="0">
                <a:tc>
                  <a:txBody>
                    <a:bodyPr/>
                    <a:lstStyle/>
                    <a:p>
                      <a:pPr marL="0" marR="0" algn="ctr">
                        <a:lnSpc>
                          <a:spcPct val="115000"/>
                        </a:lnSpc>
                        <a:spcBef>
                          <a:spcPts val="0"/>
                        </a:spcBef>
                        <a:spcAft>
                          <a:spcPts val="0"/>
                        </a:spcAft>
                      </a:pPr>
                      <a:r>
                        <a:rPr lang="en-US" sz="1800" b="0" dirty="0">
                          <a:effectLst/>
                        </a:rPr>
                        <a:t>μ</a:t>
                      </a:r>
                      <a:r>
                        <a:rPr lang="en-US" sz="1800" b="0" baseline="-25000" dirty="0">
                          <a:effectLst/>
                        </a:rPr>
                        <a:t>1</a:t>
                      </a:r>
                      <a:r>
                        <a:rPr lang="en-US" sz="1800" b="0" dirty="0">
                          <a:effectLst/>
                        </a:rPr>
                        <a:t> - μ</a:t>
                      </a:r>
                      <a:r>
                        <a:rPr lang="en-US" sz="1800" b="0" baseline="-25000" dirty="0">
                          <a:effectLst/>
                        </a:rPr>
                        <a:t>2</a:t>
                      </a:r>
                      <a:endParaRPr lang="en-US" sz="1800" b="0" dirty="0">
                        <a:effectLst/>
                        <a:latin typeface="+mn-lt"/>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68.778786</a:t>
                      </a:r>
                      <a:endParaRPr lang="en-US" sz="1800" dirty="0">
                        <a:effectLst/>
                        <a:latin typeface="+mn-lt"/>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39.358818</a:t>
                      </a:r>
                      <a:endParaRPr lang="en-US" sz="1800" dirty="0">
                        <a:effectLst/>
                        <a:latin typeface="+mn-lt"/>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49.99839</a:t>
                      </a:r>
                      <a:endParaRPr lang="en-US" sz="1800" dirty="0">
                        <a:effectLst/>
                        <a:latin typeface="+mn-lt"/>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1.747481</a:t>
                      </a:r>
                      <a:endParaRPr lang="en-US" sz="1800" dirty="0">
                        <a:effectLst/>
                        <a:latin typeface="+mn-lt"/>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0.0433</a:t>
                      </a:r>
                      <a:endParaRPr lang="en-US" sz="1800" dirty="0">
                        <a:effectLst/>
                        <a:latin typeface="+mn-lt"/>
                        <a:ea typeface="Calibri"/>
                        <a:cs typeface="Times New Roman"/>
                      </a:endParaRPr>
                    </a:p>
                  </a:txBody>
                  <a:tcPr marL="38100" marR="38100" marT="38100" marB="38100" anchor="ctr"/>
                </a:tc>
              </a:tr>
            </a:tbl>
          </a:graphicData>
        </a:graphic>
      </p:graphicFrame>
      <p:sp>
        <p:nvSpPr>
          <p:cNvPr id="8" name="TextBox 7"/>
          <p:cNvSpPr txBox="1"/>
          <p:nvPr/>
        </p:nvSpPr>
        <p:spPr>
          <a:xfrm>
            <a:off x="214884" y="304800"/>
            <a:ext cx="8714232" cy="24314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4400" dirty="0">
                <a:ea typeface="Times New Roman" pitchFamily="18" charset="0"/>
                <a:cs typeface="Times New Roman" pitchFamily="18" charset="0"/>
              </a:rPr>
              <a:t>Hypothesis </a:t>
            </a:r>
            <a:r>
              <a:rPr lang="en-US" sz="4400" dirty="0" smtClean="0">
                <a:ea typeface="Times New Roman" pitchFamily="18" charset="0"/>
                <a:cs typeface="Times New Roman" pitchFamily="18" charset="0"/>
              </a:rPr>
              <a:t>Test Results </a:t>
            </a:r>
            <a:r>
              <a:rPr lang="en-US" dirty="0">
                <a:ea typeface="Times New Roman" pitchFamily="18" charset="0"/>
                <a:cs typeface="Times New Roman" pitchFamily="18" charset="0"/>
              </a:rPr>
              <a:t/>
            </a:r>
            <a:br>
              <a:rPr lang="en-US" dirty="0">
                <a:ea typeface="Times New Roman" pitchFamily="18" charset="0"/>
                <a:cs typeface="Times New Roman" pitchFamily="18" charset="0"/>
              </a:rPr>
            </a:br>
            <a:r>
              <a:rPr lang="en-US" dirty="0">
                <a:ea typeface="Times New Roman" pitchFamily="18" charset="0"/>
                <a:cs typeface="Times New Roman" pitchFamily="18" charset="0"/>
              </a:rPr>
              <a:t>μ</a:t>
            </a:r>
            <a:r>
              <a:rPr lang="en-US" baseline="-30000" dirty="0">
                <a:ea typeface="Times New Roman" pitchFamily="18" charset="0"/>
                <a:cs typeface="Times New Roman" pitchFamily="18" charset="0"/>
              </a:rPr>
              <a:t>1</a:t>
            </a:r>
            <a:r>
              <a:rPr lang="en-US" dirty="0">
                <a:ea typeface="Times New Roman" pitchFamily="18" charset="0"/>
                <a:cs typeface="Times New Roman" pitchFamily="18" charset="0"/>
              </a:rPr>
              <a:t> : mean </a:t>
            </a:r>
            <a:r>
              <a:rPr lang="en-US" dirty="0" smtClean="0">
                <a:ea typeface="Times New Roman" pitchFamily="18" charset="0"/>
                <a:cs typeface="Times New Roman" pitchFamily="18" charset="0"/>
              </a:rPr>
              <a:t>of 5</a:t>
            </a:r>
            <a:r>
              <a:rPr lang="en-US" baseline="30000" dirty="0" smtClean="0">
                <a:ea typeface="Times New Roman" pitchFamily="18" charset="0"/>
                <a:cs typeface="Times New Roman" pitchFamily="18" charset="0"/>
              </a:rPr>
              <a:t>th</a:t>
            </a:r>
            <a:r>
              <a:rPr lang="en-US" dirty="0" smtClean="0">
                <a:ea typeface="Times New Roman" pitchFamily="18" charset="0"/>
                <a:cs typeface="Times New Roman" pitchFamily="18" charset="0"/>
              </a:rPr>
              <a:t>  </a:t>
            </a:r>
            <a:r>
              <a:rPr lang="en-US" dirty="0">
                <a:ea typeface="Times New Roman" pitchFamily="18" charset="0"/>
                <a:cs typeface="Times New Roman" pitchFamily="18" charset="0"/>
              </a:rPr>
              <a:t>Reading Gain/Loss Program </a:t>
            </a:r>
            <a:br>
              <a:rPr lang="en-US" dirty="0">
                <a:ea typeface="Times New Roman" pitchFamily="18" charset="0"/>
                <a:cs typeface="Times New Roman" pitchFamily="18" charset="0"/>
              </a:rPr>
            </a:br>
            <a:r>
              <a:rPr lang="en-US" dirty="0">
                <a:ea typeface="Times New Roman" pitchFamily="18" charset="0"/>
                <a:cs typeface="Times New Roman" pitchFamily="18" charset="0"/>
              </a:rPr>
              <a:t>μ</a:t>
            </a:r>
            <a:r>
              <a:rPr lang="en-US" baseline="-30000" dirty="0">
                <a:ea typeface="Times New Roman" pitchFamily="18" charset="0"/>
                <a:cs typeface="Times New Roman" pitchFamily="18" charset="0"/>
              </a:rPr>
              <a:t>2</a:t>
            </a:r>
            <a:r>
              <a:rPr lang="en-US" dirty="0">
                <a:ea typeface="Times New Roman" pitchFamily="18" charset="0"/>
                <a:cs typeface="Times New Roman" pitchFamily="18" charset="0"/>
              </a:rPr>
              <a:t> : mean </a:t>
            </a:r>
            <a:r>
              <a:rPr lang="en-US" dirty="0" smtClean="0">
                <a:ea typeface="Times New Roman" pitchFamily="18" charset="0"/>
                <a:cs typeface="Times New Roman" pitchFamily="18" charset="0"/>
              </a:rPr>
              <a:t>of 5</a:t>
            </a:r>
            <a:r>
              <a:rPr lang="en-US" baseline="30000" dirty="0" smtClean="0">
                <a:ea typeface="Times New Roman" pitchFamily="18" charset="0"/>
                <a:cs typeface="Times New Roman" pitchFamily="18" charset="0"/>
              </a:rPr>
              <a:t>th</a:t>
            </a:r>
            <a:r>
              <a:rPr lang="en-US" dirty="0" smtClean="0">
                <a:ea typeface="Times New Roman" pitchFamily="18" charset="0"/>
                <a:cs typeface="Times New Roman" pitchFamily="18" charset="0"/>
              </a:rPr>
              <a:t>  </a:t>
            </a:r>
            <a:r>
              <a:rPr lang="en-US" dirty="0">
                <a:ea typeface="Times New Roman" pitchFamily="18" charset="0"/>
                <a:cs typeface="Times New Roman" pitchFamily="18" charset="0"/>
              </a:rPr>
              <a:t>Reading Gain/Loss NO Program </a:t>
            </a:r>
            <a:br>
              <a:rPr lang="en-US" dirty="0">
                <a:ea typeface="Times New Roman" pitchFamily="18" charset="0"/>
                <a:cs typeface="Times New Roman" pitchFamily="18" charset="0"/>
              </a:rPr>
            </a:br>
            <a:r>
              <a:rPr lang="en-US" dirty="0">
                <a:ea typeface="Times New Roman" pitchFamily="18" charset="0"/>
                <a:cs typeface="Times New Roman" pitchFamily="18" charset="0"/>
              </a:rPr>
              <a:t>μ</a:t>
            </a:r>
            <a:r>
              <a:rPr lang="en-US" baseline="-30000" dirty="0">
                <a:ea typeface="Times New Roman" pitchFamily="18" charset="0"/>
                <a:cs typeface="Times New Roman" pitchFamily="18" charset="0"/>
              </a:rPr>
              <a:t>1</a:t>
            </a:r>
            <a:r>
              <a:rPr lang="en-US" dirty="0">
                <a:ea typeface="Times New Roman" pitchFamily="18" charset="0"/>
                <a:cs typeface="Times New Roman" pitchFamily="18" charset="0"/>
              </a:rPr>
              <a:t> - μ</a:t>
            </a:r>
            <a:r>
              <a:rPr lang="en-US" baseline="-30000" dirty="0">
                <a:ea typeface="Times New Roman" pitchFamily="18" charset="0"/>
                <a:cs typeface="Times New Roman" pitchFamily="18" charset="0"/>
              </a:rPr>
              <a:t>2</a:t>
            </a:r>
            <a:r>
              <a:rPr lang="en-US" dirty="0">
                <a:ea typeface="Times New Roman" pitchFamily="18" charset="0"/>
                <a:cs typeface="Times New Roman" pitchFamily="18" charset="0"/>
              </a:rPr>
              <a:t> : mean difference </a:t>
            </a:r>
            <a:br>
              <a:rPr lang="en-US" dirty="0">
                <a:ea typeface="Times New Roman" pitchFamily="18" charset="0"/>
                <a:cs typeface="Times New Roman" pitchFamily="18" charset="0"/>
              </a:rPr>
            </a:br>
            <a:r>
              <a:rPr lang="en-US" dirty="0">
                <a:ea typeface="Times New Roman" pitchFamily="18" charset="0"/>
                <a:cs typeface="Times New Roman" pitchFamily="18" charset="0"/>
              </a:rPr>
              <a:t>H</a:t>
            </a:r>
            <a:r>
              <a:rPr lang="en-US" baseline="-30000" dirty="0">
                <a:ea typeface="Times New Roman" pitchFamily="18" charset="0"/>
                <a:cs typeface="Times New Roman" pitchFamily="18" charset="0"/>
              </a:rPr>
              <a:t>0</a:t>
            </a:r>
            <a:r>
              <a:rPr lang="en-US" dirty="0">
                <a:ea typeface="Times New Roman" pitchFamily="18" charset="0"/>
                <a:cs typeface="Times New Roman" pitchFamily="18" charset="0"/>
              </a:rPr>
              <a:t> : μ</a:t>
            </a:r>
            <a:r>
              <a:rPr lang="en-US" baseline="-30000" dirty="0">
                <a:ea typeface="Times New Roman" pitchFamily="18" charset="0"/>
                <a:cs typeface="Times New Roman" pitchFamily="18" charset="0"/>
              </a:rPr>
              <a:t>1</a:t>
            </a:r>
            <a:r>
              <a:rPr lang="en-US" dirty="0">
                <a:ea typeface="Times New Roman" pitchFamily="18" charset="0"/>
                <a:cs typeface="Times New Roman" pitchFamily="18" charset="0"/>
              </a:rPr>
              <a:t> - μ</a:t>
            </a:r>
            <a:r>
              <a:rPr lang="en-US" baseline="-30000" dirty="0">
                <a:ea typeface="Times New Roman" pitchFamily="18" charset="0"/>
                <a:cs typeface="Times New Roman" pitchFamily="18" charset="0"/>
              </a:rPr>
              <a:t>2</a:t>
            </a:r>
            <a:r>
              <a:rPr lang="en-US" dirty="0">
                <a:ea typeface="Times New Roman" pitchFamily="18" charset="0"/>
                <a:cs typeface="Times New Roman" pitchFamily="18" charset="0"/>
              </a:rPr>
              <a:t> = 0 </a:t>
            </a:r>
            <a:br>
              <a:rPr lang="en-US" dirty="0">
                <a:ea typeface="Times New Roman" pitchFamily="18" charset="0"/>
                <a:cs typeface="Times New Roman" pitchFamily="18" charset="0"/>
              </a:rPr>
            </a:br>
            <a:r>
              <a:rPr lang="en-US" dirty="0">
                <a:ea typeface="Times New Roman" pitchFamily="18" charset="0"/>
                <a:cs typeface="Times New Roman" pitchFamily="18" charset="0"/>
              </a:rPr>
              <a:t>H</a:t>
            </a:r>
            <a:r>
              <a:rPr lang="en-US" baseline="-30000" dirty="0">
                <a:ea typeface="Times New Roman" pitchFamily="18" charset="0"/>
                <a:cs typeface="Times New Roman" pitchFamily="18" charset="0"/>
              </a:rPr>
              <a:t>A</a:t>
            </a:r>
            <a:r>
              <a:rPr lang="en-US" dirty="0">
                <a:ea typeface="Times New Roman" pitchFamily="18" charset="0"/>
                <a:cs typeface="Times New Roman" pitchFamily="18" charset="0"/>
              </a:rPr>
              <a:t> : μ</a:t>
            </a:r>
            <a:r>
              <a:rPr lang="en-US" baseline="-30000" dirty="0">
                <a:ea typeface="Times New Roman" pitchFamily="18" charset="0"/>
                <a:cs typeface="Times New Roman" pitchFamily="18" charset="0"/>
              </a:rPr>
              <a:t>1</a:t>
            </a:r>
            <a:r>
              <a:rPr lang="en-US" dirty="0">
                <a:ea typeface="Times New Roman" pitchFamily="18" charset="0"/>
                <a:cs typeface="Times New Roman" pitchFamily="18" charset="0"/>
              </a:rPr>
              <a:t> - μ</a:t>
            </a:r>
            <a:r>
              <a:rPr lang="en-US" baseline="-30000" dirty="0">
                <a:ea typeface="Times New Roman" pitchFamily="18" charset="0"/>
                <a:cs typeface="Times New Roman" pitchFamily="18" charset="0"/>
              </a:rPr>
              <a:t>2</a:t>
            </a:r>
            <a:r>
              <a:rPr lang="en-US" dirty="0">
                <a:ea typeface="Times New Roman" pitchFamily="18" charset="0"/>
                <a:cs typeface="Times New Roman" pitchFamily="18" charset="0"/>
              </a:rPr>
              <a:t> &gt; 0 </a:t>
            </a:r>
            <a:br>
              <a:rPr lang="en-US" dirty="0">
                <a:ea typeface="Times New Roman" pitchFamily="18" charset="0"/>
                <a:cs typeface="Times New Roman" pitchFamily="18" charset="0"/>
              </a:rPr>
            </a:br>
            <a:r>
              <a:rPr lang="en-US" dirty="0">
                <a:ea typeface="Times New Roman" pitchFamily="18" charset="0"/>
                <a:cs typeface="Times New Roman" pitchFamily="18" charset="0"/>
              </a:rPr>
              <a:t>(without pooled variances) </a:t>
            </a:r>
            <a:endParaRPr lang="en-US" dirty="0"/>
          </a:p>
        </p:txBody>
      </p:sp>
      <p:sp>
        <p:nvSpPr>
          <p:cNvPr id="9" name="TextBox 8"/>
          <p:cNvSpPr txBox="1"/>
          <p:nvPr/>
        </p:nvSpPr>
        <p:spPr>
          <a:xfrm>
            <a:off x="213916" y="3767078"/>
            <a:ext cx="8531566" cy="255454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lvl="0" eaLnBrk="0" fontAlgn="base" hangingPunct="0">
              <a:spcBef>
                <a:spcPct val="0"/>
              </a:spcBef>
              <a:spcAft>
                <a:spcPct val="0"/>
              </a:spcAft>
            </a:pPr>
            <a:r>
              <a:rPr lang="en-US" sz="1600" dirty="0" smtClean="0">
                <a:ea typeface="Calibri" pitchFamily="34" charset="0"/>
                <a:cs typeface="Times New Roman" pitchFamily="18" charset="0"/>
              </a:rPr>
              <a:t>1) The </a:t>
            </a:r>
            <a:r>
              <a:rPr lang="en-US" sz="1600" dirty="0">
                <a:ea typeface="Calibri" pitchFamily="34" charset="0"/>
                <a:cs typeface="Times New Roman" pitchFamily="18" charset="0"/>
              </a:rPr>
              <a:t>data indicated a statistical significant difference between </a:t>
            </a:r>
            <a:r>
              <a:rPr lang="en-US" sz="1600" dirty="0" smtClean="0">
                <a:ea typeface="Calibri" pitchFamily="34" charset="0"/>
                <a:cs typeface="Times New Roman" pitchFamily="18" charset="0"/>
              </a:rPr>
              <a:t>the 5</a:t>
            </a:r>
            <a:r>
              <a:rPr lang="en-US" sz="1600" baseline="30000" dirty="0" smtClean="0">
                <a:ea typeface="Calibri" pitchFamily="34" charset="0"/>
                <a:cs typeface="Times New Roman" pitchFamily="18" charset="0"/>
              </a:rPr>
              <a:t>th</a:t>
            </a:r>
            <a:r>
              <a:rPr lang="en-US" sz="1600" dirty="0" smtClean="0">
                <a:ea typeface="Calibri" pitchFamily="34" charset="0"/>
                <a:cs typeface="Times New Roman" pitchFamily="18" charset="0"/>
              </a:rPr>
              <a:t> grade </a:t>
            </a:r>
            <a:r>
              <a:rPr lang="en-US" sz="1600" dirty="0">
                <a:ea typeface="Calibri" pitchFamily="34" charset="0"/>
                <a:cs typeface="Times New Roman" pitchFamily="18" charset="0"/>
              </a:rPr>
              <a:t>Extended Day </a:t>
            </a:r>
            <a:r>
              <a:rPr lang="en-US" sz="1600" dirty="0" smtClean="0">
                <a:ea typeface="Calibri" pitchFamily="34" charset="0"/>
                <a:cs typeface="Times New Roman" pitchFamily="18" charset="0"/>
              </a:rPr>
              <a:t>students</a:t>
            </a:r>
            <a:br>
              <a:rPr lang="en-US" sz="1600" dirty="0" smtClean="0">
                <a:ea typeface="Calibri" pitchFamily="34" charset="0"/>
                <a:cs typeface="Times New Roman" pitchFamily="18" charset="0"/>
              </a:rPr>
            </a:br>
            <a:r>
              <a:rPr lang="en-US" sz="1600" dirty="0" smtClean="0">
                <a:ea typeface="Calibri" pitchFamily="34" charset="0"/>
                <a:cs typeface="Times New Roman" pitchFamily="18" charset="0"/>
              </a:rPr>
              <a:t>and </a:t>
            </a:r>
            <a:r>
              <a:rPr lang="en-US" sz="1600" dirty="0">
                <a:ea typeface="Calibri" pitchFamily="34" charset="0"/>
                <a:cs typeface="Times New Roman" pitchFamily="18" charset="0"/>
              </a:rPr>
              <a:t>the non-extended day </a:t>
            </a:r>
            <a:r>
              <a:rPr lang="en-US" sz="1600" dirty="0" smtClean="0">
                <a:ea typeface="Calibri" pitchFamily="34" charset="0"/>
                <a:cs typeface="Times New Roman" pitchFamily="18" charset="0"/>
              </a:rPr>
              <a:t> 5</a:t>
            </a:r>
            <a:r>
              <a:rPr lang="en-US" sz="1600" baseline="30000" dirty="0" smtClean="0">
                <a:ea typeface="Calibri" pitchFamily="34" charset="0"/>
                <a:cs typeface="Times New Roman" pitchFamily="18" charset="0"/>
              </a:rPr>
              <a:t>th</a:t>
            </a:r>
            <a:r>
              <a:rPr lang="en-US" sz="1600" dirty="0" smtClean="0">
                <a:ea typeface="Calibri" pitchFamily="34" charset="0"/>
                <a:cs typeface="Times New Roman" pitchFamily="18" charset="0"/>
              </a:rPr>
              <a:t> students </a:t>
            </a:r>
            <a:r>
              <a:rPr lang="en-US" sz="1600" dirty="0">
                <a:ea typeface="Calibri" pitchFamily="34" charset="0"/>
                <a:cs typeface="Times New Roman" pitchFamily="18" charset="0"/>
              </a:rPr>
              <a:t>enrolled in the reading program.</a:t>
            </a:r>
            <a:endParaRPr lang="en-US" sz="1600" dirty="0">
              <a:cs typeface="Arial" pitchFamily="34" charset="0"/>
            </a:endParaRPr>
          </a:p>
          <a:p>
            <a:pPr lvl="0" eaLnBrk="0" fontAlgn="base" hangingPunct="0">
              <a:spcBef>
                <a:spcPct val="0"/>
              </a:spcBef>
              <a:spcAft>
                <a:spcPct val="0"/>
              </a:spcAft>
            </a:pPr>
            <a:r>
              <a:rPr lang="en-US" sz="1600" dirty="0">
                <a:ea typeface="Calibri" pitchFamily="34" charset="0"/>
                <a:cs typeface="Times New Roman" pitchFamily="18" charset="0"/>
              </a:rPr>
              <a:t>2) The difference indicated that Extended Day students were performing 68.78 scale score </a:t>
            </a:r>
            <a:r>
              <a:rPr lang="en-US" sz="1600" dirty="0" smtClean="0">
                <a:ea typeface="Calibri" pitchFamily="34" charset="0"/>
                <a:cs typeface="Times New Roman" pitchFamily="18" charset="0"/>
              </a:rPr>
              <a:t/>
            </a:r>
            <a:br>
              <a:rPr lang="en-US" sz="1600" dirty="0" smtClean="0">
                <a:ea typeface="Calibri" pitchFamily="34" charset="0"/>
                <a:cs typeface="Times New Roman" pitchFamily="18" charset="0"/>
              </a:rPr>
            </a:br>
            <a:r>
              <a:rPr lang="en-US" sz="1600" dirty="0" smtClean="0">
                <a:ea typeface="Calibri" pitchFamily="34" charset="0"/>
                <a:cs typeface="Times New Roman" pitchFamily="18" charset="0"/>
              </a:rPr>
              <a:t>points </a:t>
            </a:r>
            <a:r>
              <a:rPr lang="en-US" sz="1600" dirty="0">
                <a:ea typeface="Calibri" pitchFamily="34" charset="0"/>
                <a:cs typeface="Times New Roman" pitchFamily="18" charset="0"/>
              </a:rPr>
              <a:t>better than the non-extended day </a:t>
            </a:r>
            <a:r>
              <a:rPr lang="en-US" sz="1600" dirty="0" smtClean="0">
                <a:ea typeface="Calibri" pitchFamily="34" charset="0"/>
                <a:cs typeface="Times New Roman" pitchFamily="18" charset="0"/>
              </a:rPr>
              <a:t>students in the 5</a:t>
            </a:r>
            <a:r>
              <a:rPr lang="en-US" sz="1600" baseline="30000" dirty="0" smtClean="0">
                <a:ea typeface="Calibri" pitchFamily="34" charset="0"/>
                <a:cs typeface="Times New Roman" pitchFamily="18" charset="0"/>
              </a:rPr>
              <a:t>th</a:t>
            </a:r>
            <a:r>
              <a:rPr lang="en-US" sz="1600" dirty="0" smtClean="0">
                <a:ea typeface="Calibri" pitchFamily="34" charset="0"/>
                <a:cs typeface="Times New Roman" pitchFamily="18" charset="0"/>
              </a:rPr>
              <a:t> grade.  </a:t>
            </a:r>
            <a:endParaRPr lang="en-US" sz="1600" dirty="0">
              <a:cs typeface="Arial" pitchFamily="34" charset="0"/>
            </a:endParaRPr>
          </a:p>
          <a:p>
            <a:pPr lvl="0" eaLnBrk="0" fontAlgn="base" hangingPunct="0">
              <a:spcBef>
                <a:spcPct val="0"/>
              </a:spcBef>
              <a:spcAft>
                <a:spcPct val="0"/>
              </a:spcAft>
            </a:pPr>
            <a:r>
              <a:rPr lang="en-US" sz="1600" dirty="0">
                <a:ea typeface="Calibri" pitchFamily="34" charset="0"/>
                <a:cs typeface="Times New Roman" pitchFamily="18" charset="0"/>
              </a:rPr>
              <a:t>3) The p-value is the probability of obtaining the observed difference in the sample means </a:t>
            </a:r>
            <a:r>
              <a:rPr lang="en-US" sz="1600" dirty="0" smtClean="0">
                <a:ea typeface="Calibri" pitchFamily="34" charset="0"/>
                <a:cs typeface="Times New Roman" pitchFamily="18" charset="0"/>
              </a:rPr>
              <a:t/>
            </a:r>
            <a:br>
              <a:rPr lang="en-US" sz="1600" dirty="0" smtClean="0">
                <a:ea typeface="Calibri" pitchFamily="34" charset="0"/>
                <a:cs typeface="Times New Roman" pitchFamily="18" charset="0"/>
              </a:rPr>
            </a:br>
            <a:r>
              <a:rPr lang="en-US" sz="1600" dirty="0" smtClean="0">
                <a:ea typeface="Calibri" pitchFamily="34" charset="0"/>
                <a:cs typeface="Times New Roman" pitchFamily="18" charset="0"/>
              </a:rPr>
              <a:t>and </a:t>
            </a:r>
            <a:r>
              <a:rPr lang="en-US" sz="1600" dirty="0">
                <a:ea typeface="Calibri" pitchFamily="34" charset="0"/>
                <a:cs typeface="Times New Roman" pitchFamily="18" charset="0"/>
              </a:rPr>
              <a:t>we would only have a 4% chance of finding a sample mean of 68.77.  </a:t>
            </a:r>
          </a:p>
          <a:p>
            <a:pPr lvl="0" eaLnBrk="0" fontAlgn="base" hangingPunct="0">
              <a:spcBef>
                <a:spcPct val="0"/>
              </a:spcBef>
              <a:spcAft>
                <a:spcPct val="0"/>
              </a:spcAft>
            </a:pPr>
            <a:r>
              <a:rPr lang="en-US" sz="1600" dirty="0">
                <a:ea typeface="Calibri" pitchFamily="34" charset="0"/>
                <a:cs typeface="Times New Roman" pitchFamily="18" charset="0"/>
              </a:rPr>
              <a:t>Therefore we reject the </a:t>
            </a:r>
            <a:r>
              <a:rPr lang="en-US" sz="1600" dirty="0" smtClean="0">
                <a:ea typeface="Calibri" pitchFamily="34" charset="0"/>
                <a:cs typeface="Times New Roman" pitchFamily="18" charset="0"/>
              </a:rPr>
              <a:t>H</a:t>
            </a:r>
            <a:r>
              <a:rPr lang="en-US" sz="1600" dirty="0">
                <a:ea typeface="Calibri" pitchFamily="34" charset="0"/>
                <a:cs typeface="Times New Roman" pitchFamily="18" charset="0"/>
              </a:rPr>
              <a:t>o</a:t>
            </a:r>
            <a:r>
              <a:rPr lang="en-US" sz="1600" dirty="0" smtClean="0">
                <a:ea typeface="Calibri" pitchFamily="34" charset="0"/>
                <a:cs typeface="Times New Roman" pitchFamily="18" charset="0"/>
              </a:rPr>
              <a:t> </a:t>
            </a:r>
            <a:r>
              <a:rPr lang="en-US" sz="1600" dirty="0">
                <a:ea typeface="Calibri" pitchFamily="34" charset="0"/>
                <a:cs typeface="Times New Roman" pitchFamily="18" charset="0"/>
              </a:rPr>
              <a:t>that there is not difference in the sample mean.  </a:t>
            </a:r>
            <a:r>
              <a:rPr lang="en-US" sz="1600" dirty="0" smtClean="0">
                <a:ea typeface="Calibri" pitchFamily="34" charset="0"/>
                <a:cs typeface="Times New Roman" pitchFamily="18" charset="0"/>
              </a:rPr>
              <a:t/>
            </a:r>
            <a:br>
              <a:rPr lang="en-US" sz="1600" dirty="0" smtClean="0">
                <a:ea typeface="Calibri" pitchFamily="34" charset="0"/>
                <a:cs typeface="Times New Roman" pitchFamily="18" charset="0"/>
              </a:rPr>
            </a:br>
            <a:r>
              <a:rPr lang="en-US" sz="1600" dirty="0" smtClean="0">
                <a:ea typeface="Calibri" pitchFamily="34" charset="0"/>
                <a:cs typeface="Times New Roman" pitchFamily="18" charset="0"/>
              </a:rPr>
              <a:t>We </a:t>
            </a:r>
            <a:r>
              <a:rPr lang="en-US" sz="1600" dirty="0">
                <a:ea typeface="Calibri" pitchFamily="34" charset="0"/>
                <a:cs typeface="Times New Roman" pitchFamily="18" charset="0"/>
              </a:rPr>
              <a:t>except the  alternative HA that the extended day reading program produced a </a:t>
            </a:r>
            <a:r>
              <a:rPr lang="en-US" sz="1600" dirty="0" smtClean="0">
                <a:ea typeface="Calibri" pitchFamily="34" charset="0"/>
                <a:cs typeface="Times New Roman" pitchFamily="18" charset="0"/>
              </a:rPr>
              <a:t/>
            </a:r>
            <a:br>
              <a:rPr lang="en-US" sz="1600" dirty="0" smtClean="0">
                <a:ea typeface="Calibri" pitchFamily="34" charset="0"/>
                <a:cs typeface="Times New Roman" pitchFamily="18" charset="0"/>
              </a:rPr>
            </a:br>
            <a:r>
              <a:rPr lang="en-US" sz="1600" dirty="0" smtClean="0">
                <a:ea typeface="Calibri" pitchFamily="34" charset="0"/>
                <a:cs typeface="Times New Roman" pitchFamily="18" charset="0"/>
              </a:rPr>
              <a:t>difference </a:t>
            </a:r>
            <a:r>
              <a:rPr lang="en-US" sz="1600" dirty="0">
                <a:ea typeface="Calibri" pitchFamily="34" charset="0"/>
                <a:cs typeface="Times New Roman" pitchFamily="18" charset="0"/>
              </a:rPr>
              <a:t>in </a:t>
            </a:r>
            <a:r>
              <a:rPr lang="en-US" sz="1600" dirty="0" smtClean="0">
                <a:ea typeface="Calibri" pitchFamily="34" charset="0"/>
                <a:cs typeface="Times New Roman" pitchFamily="18" charset="0"/>
              </a:rPr>
              <a:t>scale </a:t>
            </a:r>
            <a:r>
              <a:rPr lang="en-US" sz="1600" dirty="0">
                <a:ea typeface="Calibri" pitchFamily="34" charset="0"/>
                <a:cs typeface="Times New Roman" pitchFamily="18" charset="0"/>
              </a:rPr>
              <a:t>scores gains </a:t>
            </a:r>
            <a:r>
              <a:rPr lang="en-US" sz="1600" dirty="0" smtClean="0">
                <a:ea typeface="Calibri" pitchFamily="34" charset="0"/>
                <a:cs typeface="Times New Roman" pitchFamily="18" charset="0"/>
              </a:rPr>
              <a:t>of 5</a:t>
            </a:r>
            <a:r>
              <a:rPr lang="en-US" sz="1600" baseline="30000" dirty="0" smtClean="0">
                <a:ea typeface="Calibri" pitchFamily="34" charset="0"/>
                <a:cs typeface="Times New Roman" pitchFamily="18" charset="0"/>
              </a:rPr>
              <a:t>th</a:t>
            </a:r>
            <a:r>
              <a:rPr lang="en-US" sz="1600" dirty="0" smtClean="0">
                <a:ea typeface="Calibri" pitchFamily="34" charset="0"/>
                <a:cs typeface="Times New Roman" pitchFamily="18" charset="0"/>
              </a:rPr>
              <a:t> grade  students attending the program versus the students </a:t>
            </a:r>
            <a:br>
              <a:rPr lang="en-US" sz="1600" dirty="0" smtClean="0">
                <a:ea typeface="Calibri" pitchFamily="34" charset="0"/>
                <a:cs typeface="Times New Roman" pitchFamily="18" charset="0"/>
              </a:rPr>
            </a:br>
            <a:r>
              <a:rPr lang="en-US" sz="1600" dirty="0" smtClean="0">
                <a:ea typeface="Calibri" pitchFamily="34" charset="0"/>
                <a:cs typeface="Times New Roman" pitchFamily="18" charset="0"/>
              </a:rPr>
              <a:t>not attending the program.</a:t>
            </a:r>
            <a:endParaRPr lang="en-US" sz="1600" dirty="0"/>
          </a:p>
        </p:txBody>
      </p:sp>
    </p:spTree>
    <p:extLst>
      <p:ext uri="{BB962C8B-B14F-4D97-AF65-F5344CB8AC3E}">
        <p14:creationId xmlns:p14="http://schemas.microsoft.com/office/powerpoint/2010/main" xmlns="" val="7487160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4884" y="304800"/>
            <a:ext cx="8714232" cy="24314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4400" dirty="0">
                <a:ea typeface="Times New Roman" pitchFamily="18" charset="0"/>
                <a:cs typeface="Times New Roman" pitchFamily="18" charset="0"/>
              </a:rPr>
              <a:t>Hypothesis </a:t>
            </a:r>
            <a:r>
              <a:rPr lang="en-US" sz="4400" dirty="0" smtClean="0">
                <a:ea typeface="Times New Roman" pitchFamily="18" charset="0"/>
                <a:cs typeface="Times New Roman" pitchFamily="18" charset="0"/>
              </a:rPr>
              <a:t>Test Results </a:t>
            </a:r>
            <a:r>
              <a:rPr lang="en-US" dirty="0">
                <a:ea typeface="Times New Roman" pitchFamily="18" charset="0"/>
                <a:cs typeface="Times New Roman" pitchFamily="18" charset="0"/>
              </a:rPr>
              <a:t/>
            </a:r>
            <a:br>
              <a:rPr lang="en-US" dirty="0">
                <a:ea typeface="Times New Roman" pitchFamily="18" charset="0"/>
                <a:cs typeface="Times New Roman" pitchFamily="18" charset="0"/>
              </a:rPr>
            </a:br>
            <a:r>
              <a:rPr lang="en-US" dirty="0"/>
              <a:t>μ</a:t>
            </a:r>
            <a:r>
              <a:rPr lang="en-US" baseline="-25000" dirty="0"/>
              <a:t>1</a:t>
            </a:r>
            <a:r>
              <a:rPr lang="en-US" dirty="0"/>
              <a:t> : mean </a:t>
            </a:r>
            <a:r>
              <a:rPr lang="en-US" dirty="0" smtClean="0"/>
              <a:t>of 5</a:t>
            </a:r>
            <a:r>
              <a:rPr lang="en-US" baseline="30000" dirty="0" smtClean="0"/>
              <a:t>th</a:t>
            </a:r>
            <a:r>
              <a:rPr lang="en-US" dirty="0" smtClean="0"/>
              <a:t> grade </a:t>
            </a:r>
            <a:r>
              <a:rPr lang="en-US" dirty="0"/>
              <a:t>Math Gain/Loss Program </a:t>
            </a:r>
            <a:br>
              <a:rPr lang="en-US" dirty="0"/>
            </a:br>
            <a:r>
              <a:rPr lang="en-US" dirty="0"/>
              <a:t>μ</a:t>
            </a:r>
            <a:r>
              <a:rPr lang="en-US" baseline="-25000" dirty="0"/>
              <a:t>2</a:t>
            </a:r>
            <a:r>
              <a:rPr lang="en-US" dirty="0"/>
              <a:t> : mean </a:t>
            </a:r>
            <a:r>
              <a:rPr lang="en-US" dirty="0" smtClean="0"/>
              <a:t>of 5</a:t>
            </a:r>
            <a:r>
              <a:rPr lang="en-US" baseline="30000" dirty="0" smtClean="0"/>
              <a:t>th</a:t>
            </a:r>
            <a:r>
              <a:rPr lang="en-US" dirty="0" smtClean="0"/>
              <a:t>  </a:t>
            </a:r>
            <a:r>
              <a:rPr lang="en-US" dirty="0"/>
              <a:t>Math Gain/Loss NO Program </a:t>
            </a:r>
            <a:br>
              <a:rPr lang="en-US" dirty="0"/>
            </a:br>
            <a:r>
              <a:rPr lang="en-US" dirty="0"/>
              <a:t>μ</a:t>
            </a:r>
            <a:r>
              <a:rPr lang="en-US" baseline="-25000" dirty="0"/>
              <a:t>1</a:t>
            </a:r>
            <a:r>
              <a:rPr lang="en-US" dirty="0"/>
              <a:t> - μ</a:t>
            </a:r>
            <a:r>
              <a:rPr lang="en-US" baseline="-25000" dirty="0"/>
              <a:t>2</a:t>
            </a:r>
            <a:r>
              <a:rPr lang="en-US" dirty="0"/>
              <a:t> : mean difference </a:t>
            </a:r>
            <a:br>
              <a:rPr lang="en-US" dirty="0"/>
            </a:br>
            <a:r>
              <a:rPr lang="en-US" dirty="0"/>
              <a:t>H</a:t>
            </a:r>
            <a:r>
              <a:rPr lang="en-US" baseline="-25000" dirty="0"/>
              <a:t>0</a:t>
            </a:r>
            <a:r>
              <a:rPr lang="en-US" dirty="0"/>
              <a:t> : μ</a:t>
            </a:r>
            <a:r>
              <a:rPr lang="en-US" baseline="-25000" dirty="0"/>
              <a:t>1</a:t>
            </a:r>
            <a:r>
              <a:rPr lang="en-US" dirty="0"/>
              <a:t> - μ</a:t>
            </a:r>
            <a:r>
              <a:rPr lang="en-US" baseline="-25000" dirty="0"/>
              <a:t>2</a:t>
            </a:r>
            <a:r>
              <a:rPr lang="en-US" dirty="0"/>
              <a:t> = 0 </a:t>
            </a:r>
            <a:br>
              <a:rPr lang="en-US" dirty="0"/>
            </a:br>
            <a:r>
              <a:rPr lang="en-US" dirty="0"/>
              <a:t>H</a:t>
            </a:r>
            <a:r>
              <a:rPr lang="en-US" baseline="-25000" dirty="0"/>
              <a:t>A</a:t>
            </a:r>
            <a:r>
              <a:rPr lang="en-US" dirty="0"/>
              <a:t> : μ</a:t>
            </a:r>
            <a:r>
              <a:rPr lang="en-US" baseline="-25000" dirty="0"/>
              <a:t>1</a:t>
            </a:r>
            <a:r>
              <a:rPr lang="en-US" dirty="0"/>
              <a:t> - μ</a:t>
            </a:r>
            <a:r>
              <a:rPr lang="en-US" baseline="-25000" dirty="0"/>
              <a:t>2</a:t>
            </a:r>
            <a:r>
              <a:rPr lang="en-US" dirty="0"/>
              <a:t> &gt; 0 </a:t>
            </a:r>
            <a:br>
              <a:rPr lang="en-US" dirty="0"/>
            </a:br>
            <a:r>
              <a:rPr lang="en-US" dirty="0"/>
              <a:t>(without pooled variances) </a:t>
            </a:r>
          </a:p>
        </p:txBody>
      </p:sp>
      <p:sp>
        <p:nvSpPr>
          <p:cNvPr id="9" name="TextBox 8"/>
          <p:cNvSpPr txBox="1"/>
          <p:nvPr/>
        </p:nvSpPr>
        <p:spPr>
          <a:xfrm>
            <a:off x="213916" y="3767078"/>
            <a:ext cx="8667629" cy="2308324"/>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lvl="0" eaLnBrk="0" fontAlgn="base" hangingPunct="0">
              <a:spcBef>
                <a:spcPct val="0"/>
              </a:spcBef>
              <a:spcAft>
                <a:spcPct val="0"/>
              </a:spcAft>
            </a:pPr>
            <a:r>
              <a:rPr lang="en-US" sz="1600" dirty="0">
                <a:ea typeface="Calibri" pitchFamily="34" charset="0"/>
                <a:cs typeface="Times New Roman" pitchFamily="18" charset="0"/>
              </a:rPr>
              <a:t>1) The data indicated a marginal statistical difference between </a:t>
            </a:r>
            <a:r>
              <a:rPr lang="en-US" sz="1600" dirty="0" smtClean="0">
                <a:ea typeface="Calibri" pitchFamily="34" charset="0"/>
                <a:cs typeface="Times New Roman" pitchFamily="18" charset="0"/>
              </a:rPr>
              <a:t>the 5</a:t>
            </a:r>
            <a:r>
              <a:rPr lang="en-US" sz="1600" baseline="30000" dirty="0" smtClean="0">
                <a:ea typeface="Calibri" pitchFamily="34" charset="0"/>
                <a:cs typeface="Times New Roman" pitchFamily="18" charset="0"/>
              </a:rPr>
              <a:t>th</a:t>
            </a:r>
            <a:r>
              <a:rPr lang="en-US" sz="1600" dirty="0" smtClean="0">
                <a:ea typeface="Calibri" pitchFamily="34" charset="0"/>
                <a:cs typeface="Times New Roman" pitchFamily="18" charset="0"/>
              </a:rPr>
              <a:t> grade </a:t>
            </a:r>
            <a:r>
              <a:rPr lang="en-US" sz="1600" dirty="0">
                <a:ea typeface="Calibri" pitchFamily="34" charset="0"/>
                <a:cs typeface="Times New Roman" pitchFamily="18" charset="0"/>
              </a:rPr>
              <a:t>Extended Day students </a:t>
            </a:r>
            <a:r>
              <a:rPr lang="en-US" sz="1600" dirty="0" smtClean="0">
                <a:ea typeface="Calibri" pitchFamily="34" charset="0"/>
                <a:cs typeface="Times New Roman" pitchFamily="18" charset="0"/>
              </a:rPr>
              <a:t/>
            </a:r>
            <a:br>
              <a:rPr lang="en-US" sz="1600" dirty="0" smtClean="0">
                <a:ea typeface="Calibri" pitchFamily="34" charset="0"/>
                <a:cs typeface="Times New Roman" pitchFamily="18" charset="0"/>
              </a:rPr>
            </a:br>
            <a:r>
              <a:rPr lang="en-US" sz="1600" dirty="0" smtClean="0">
                <a:ea typeface="Calibri" pitchFamily="34" charset="0"/>
                <a:cs typeface="Times New Roman" pitchFamily="18" charset="0"/>
              </a:rPr>
              <a:t>and </a:t>
            </a:r>
            <a:r>
              <a:rPr lang="en-US" sz="1600" dirty="0">
                <a:ea typeface="Calibri" pitchFamily="34" charset="0"/>
                <a:cs typeface="Times New Roman" pitchFamily="18" charset="0"/>
              </a:rPr>
              <a:t>the non-extended </a:t>
            </a:r>
            <a:r>
              <a:rPr lang="en-US" sz="1600" dirty="0" smtClean="0">
                <a:ea typeface="Calibri" pitchFamily="34" charset="0"/>
                <a:cs typeface="Times New Roman" pitchFamily="18" charset="0"/>
              </a:rPr>
              <a:t>day 5</a:t>
            </a:r>
            <a:r>
              <a:rPr lang="en-US" sz="1600" baseline="30000" dirty="0" smtClean="0">
                <a:ea typeface="Calibri" pitchFamily="34" charset="0"/>
                <a:cs typeface="Times New Roman" pitchFamily="18" charset="0"/>
              </a:rPr>
              <a:t>th</a:t>
            </a:r>
            <a:r>
              <a:rPr lang="en-US" sz="1600" dirty="0" smtClean="0">
                <a:ea typeface="Calibri" pitchFamily="34" charset="0"/>
                <a:cs typeface="Times New Roman" pitchFamily="18" charset="0"/>
              </a:rPr>
              <a:t> grade </a:t>
            </a:r>
            <a:r>
              <a:rPr lang="en-US" sz="1600" dirty="0">
                <a:ea typeface="Calibri" pitchFamily="34" charset="0"/>
                <a:cs typeface="Times New Roman" pitchFamily="18" charset="0"/>
              </a:rPr>
              <a:t>students enrolled in the math program.</a:t>
            </a:r>
          </a:p>
          <a:p>
            <a:pPr lvl="0" eaLnBrk="0" fontAlgn="base" hangingPunct="0">
              <a:spcBef>
                <a:spcPct val="0"/>
              </a:spcBef>
              <a:spcAft>
                <a:spcPct val="0"/>
              </a:spcAft>
            </a:pPr>
            <a:r>
              <a:rPr lang="en-US" sz="1600" dirty="0">
                <a:ea typeface="Calibri" pitchFamily="34" charset="0"/>
                <a:cs typeface="Times New Roman" pitchFamily="18" charset="0"/>
              </a:rPr>
              <a:t>2) The marginal difference indicated that Extended Day </a:t>
            </a:r>
            <a:r>
              <a:rPr lang="en-US" sz="1600" dirty="0" smtClean="0">
                <a:ea typeface="Calibri" pitchFamily="34" charset="0"/>
                <a:cs typeface="Times New Roman" pitchFamily="18" charset="0"/>
              </a:rPr>
              <a:t> 5</a:t>
            </a:r>
            <a:r>
              <a:rPr lang="en-US" sz="1600" baseline="30000" dirty="0" smtClean="0">
                <a:ea typeface="Calibri" pitchFamily="34" charset="0"/>
                <a:cs typeface="Times New Roman" pitchFamily="18" charset="0"/>
              </a:rPr>
              <a:t>th</a:t>
            </a:r>
            <a:r>
              <a:rPr lang="en-US" sz="1600" dirty="0" smtClean="0">
                <a:ea typeface="Calibri" pitchFamily="34" charset="0"/>
                <a:cs typeface="Times New Roman" pitchFamily="18" charset="0"/>
              </a:rPr>
              <a:t> grade students </a:t>
            </a:r>
            <a:r>
              <a:rPr lang="en-US" sz="1600" dirty="0">
                <a:ea typeface="Calibri" pitchFamily="34" charset="0"/>
                <a:cs typeface="Times New Roman" pitchFamily="18" charset="0"/>
              </a:rPr>
              <a:t>were performing 47.96 </a:t>
            </a:r>
            <a:r>
              <a:rPr lang="en-US" sz="1600" dirty="0" smtClean="0">
                <a:ea typeface="Calibri" pitchFamily="34" charset="0"/>
                <a:cs typeface="Times New Roman" pitchFamily="18" charset="0"/>
              </a:rPr>
              <a:t/>
            </a:r>
            <a:br>
              <a:rPr lang="en-US" sz="1600" dirty="0" smtClean="0">
                <a:ea typeface="Calibri" pitchFamily="34" charset="0"/>
                <a:cs typeface="Times New Roman" pitchFamily="18" charset="0"/>
              </a:rPr>
            </a:br>
            <a:r>
              <a:rPr lang="en-US" sz="1600" dirty="0" smtClean="0">
                <a:ea typeface="Calibri" pitchFamily="34" charset="0"/>
                <a:cs typeface="Times New Roman" pitchFamily="18" charset="0"/>
              </a:rPr>
              <a:t>scale </a:t>
            </a:r>
            <a:r>
              <a:rPr lang="en-US" sz="1600" dirty="0">
                <a:ea typeface="Calibri" pitchFamily="34" charset="0"/>
                <a:cs typeface="Times New Roman" pitchFamily="18" charset="0"/>
              </a:rPr>
              <a:t>score points better than the non-extended </a:t>
            </a:r>
            <a:r>
              <a:rPr lang="en-US" sz="1600" dirty="0" smtClean="0">
                <a:ea typeface="Calibri" pitchFamily="34" charset="0"/>
                <a:cs typeface="Times New Roman" pitchFamily="18" charset="0"/>
              </a:rPr>
              <a:t>day 5</a:t>
            </a:r>
            <a:r>
              <a:rPr lang="en-US" sz="1600" baseline="30000" dirty="0" smtClean="0">
                <a:ea typeface="Calibri" pitchFamily="34" charset="0"/>
                <a:cs typeface="Times New Roman" pitchFamily="18" charset="0"/>
              </a:rPr>
              <a:t>th</a:t>
            </a:r>
            <a:r>
              <a:rPr lang="en-US" sz="1600" dirty="0" smtClean="0">
                <a:ea typeface="Calibri" pitchFamily="34" charset="0"/>
                <a:cs typeface="Times New Roman" pitchFamily="18" charset="0"/>
              </a:rPr>
              <a:t> grade </a:t>
            </a:r>
            <a:r>
              <a:rPr lang="en-US" sz="1600" dirty="0">
                <a:ea typeface="Calibri" pitchFamily="34" charset="0"/>
                <a:cs typeface="Times New Roman" pitchFamily="18" charset="0"/>
              </a:rPr>
              <a:t>math students.  </a:t>
            </a:r>
          </a:p>
          <a:p>
            <a:pPr lvl="0" eaLnBrk="0" fontAlgn="base" hangingPunct="0">
              <a:spcBef>
                <a:spcPct val="0"/>
              </a:spcBef>
              <a:spcAft>
                <a:spcPct val="0"/>
              </a:spcAft>
            </a:pPr>
            <a:r>
              <a:rPr lang="en-US" sz="1600" dirty="0">
                <a:ea typeface="Calibri" pitchFamily="34" charset="0"/>
                <a:cs typeface="Times New Roman" pitchFamily="18" charset="0"/>
              </a:rPr>
              <a:t>3) The p-value is the probability of obtaining the observed difference in the sample </a:t>
            </a:r>
            <a:r>
              <a:rPr lang="en-US" sz="1600" dirty="0" smtClean="0">
                <a:ea typeface="Calibri" pitchFamily="34" charset="0"/>
                <a:cs typeface="Times New Roman" pitchFamily="18" charset="0"/>
              </a:rPr>
              <a:t>means</a:t>
            </a:r>
            <a:br>
              <a:rPr lang="en-US" sz="1600" dirty="0" smtClean="0">
                <a:ea typeface="Calibri" pitchFamily="34" charset="0"/>
                <a:cs typeface="Times New Roman" pitchFamily="18" charset="0"/>
              </a:rPr>
            </a:br>
            <a:r>
              <a:rPr lang="en-US" sz="1600" dirty="0" smtClean="0">
                <a:ea typeface="Calibri" pitchFamily="34" charset="0"/>
                <a:cs typeface="Times New Roman" pitchFamily="18" charset="0"/>
              </a:rPr>
              <a:t> </a:t>
            </a:r>
            <a:r>
              <a:rPr lang="en-US" sz="1600" dirty="0">
                <a:ea typeface="Calibri" pitchFamily="34" charset="0"/>
                <a:cs typeface="Times New Roman" pitchFamily="18" charset="0"/>
              </a:rPr>
              <a:t>and we would only have a 5.9% chance of finding a sample mean of 47.96.  Therefore we </a:t>
            </a:r>
            <a:r>
              <a:rPr lang="en-US" sz="1600" dirty="0" smtClean="0">
                <a:ea typeface="Calibri" pitchFamily="34" charset="0"/>
                <a:cs typeface="Times New Roman" pitchFamily="18" charset="0"/>
              </a:rPr>
              <a:t/>
            </a:r>
            <a:br>
              <a:rPr lang="en-US" sz="1600" dirty="0" smtClean="0">
                <a:ea typeface="Calibri" pitchFamily="34" charset="0"/>
                <a:cs typeface="Times New Roman" pitchFamily="18" charset="0"/>
              </a:rPr>
            </a:br>
            <a:r>
              <a:rPr lang="en-US" sz="1600" dirty="0" smtClean="0">
                <a:ea typeface="Calibri" pitchFamily="34" charset="0"/>
                <a:cs typeface="Times New Roman" pitchFamily="18" charset="0"/>
              </a:rPr>
              <a:t>reject </a:t>
            </a:r>
            <a:r>
              <a:rPr lang="en-US" sz="1600" dirty="0">
                <a:ea typeface="Calibri" pitchFamily="34" charset="0"/>
                <a:cs typeface="Times New Roman" pitchFamily="18" charset="0"/>
              </a:rPr>
              <a:t>the Ho that there is not difference in the sample mean.  We except alternative HA </a:t>
            </a:r>
            <a:r>
              <a:rPr lang="en-US" sz="1600" dirty="0" smtClean="0">
                <a:ea typeface="Calibri" pitchFamily="34" charset="0"/>
                <a:cs typeface="Times New Roman" pitchFamily="18" charset="0"/>
              </a:rPr>
              <a:t/>
            </a:r>
            <a:br>
              <a:rPr lang="en-US" sz="1600" dirty="0" smtClean="0">
                <a:ea typeface="Calibri" pitchFamily="34" charset="0"/>
                <a:cs typeface="Times New Roman" pitchFamily="18" charset="0"/>
              </a:rPr>
            </a:br>
            <a:r>
              <a:rPr lang="en-US" sz="1600" dirty="0" smtClean="0">
                <a:ea typeface="Calibri" pitchFamily="34" charset="0"/>
                <a:cs typeface="Times New Roman" pitchFamily="18" charset="0"/>
              </a:rPr>
              <a:t>that </a:t>
            </a:r>
            <a:r>
              <a:rPr lang="en-US" sz="1600" dirty="0">
                <a:ea typeface="Calibri" pitchFamily="34" charset="0"/>
                <a:cs typeface="Times New Roman" pitchFamily="18" charset="0"/>
              </a:rPr>
              <a:t>the extended day Math program produced a difference in scale scores gains of </a:t>
            </a:r>
            <a:r>
              <a:rPr lang="en-US" sz="1600" dirty="0" smtClean="0">
                <a:ea typeface="Calibri" pitchFamily="34" charset="0"/>
                <a:cs typeface="Times New Roman" pitchFamily="18" charset="0"/>
              </a:rPr>
              <a:t> 5</a:t>
            </a:r>
            <a:r>
              <a:rPr lang="en-US" sz="1600" baseline="30000" dirty="0" smtClean="0">
                <a:ea typeface="Calibri" pitchFamily="34" charset="0"/>
                <a:cs typeface="Times New Roman" pitchFamily="18" charset="0"/>
              </a:rPr>
              <a:t>th</a:t>
            </a:r>
            <a:r>
              <a:rPr lang="en-US" sz="1600" dirty="0" smtClean="0">
                <a:ea typeface="Calibri" pitchFamily="34" charset="0"/>
                <a:cs typeface="Times New Roman" pitchFamily="18" charset="0"/>
              </a:rPr>
              <a:t> grade students</a:t>
            </a:r>
            <a:br>
              <a:rPr lang="en-US" sz="1600" dirty="0" smtClean="0">
                <a:ea typeface="Calibri" pitchFamily="34" charset="0"/>
                <a:cs typeface="Times New Roman" pitchFamily="18" charset="0"/>
              </a:rPr>
            </a:br>
            <a:r>
              <a:rPr lang="en-US" sz="1600" dirty="0" smtClean="0">
                <a:ea typeface="Calibri" pitchFamily="34" charset="0"/>
                <a:cs typeface="Times New Roman" pitchFamily="18" charset="0"/>
              </a:rPr>
              <a:t>attending </a:t>
            </a:r>
            <a:r>
              <a:rPr lang="en-US" sz="1600" dirty="0">
                <a:ea typeface="Calibri" pitchFamily="34" charset="0"/>
                <a:cs typeface="Times New Roman" pitchFamily="18" charset="0"/>
              </a:rPr>
              <a:t>the program versus the students not attending the program.</a:t>
            </a:r>
          </a:p>
        </p:txBody>
      </p:sp>
      <p:graphicFrame>
        <p:nvGraphicFramePr>
          <p:cNvPr id="2" name="Table 1"/>
          <p:cNvGraphicFramePr>
            <a:graphicFrameLocks noGrp="1"/>
          </p:cNvGraphicFramePr>
          <p:nvPr>
            <p:extLst>
              <p:ext uri="{D42A27DB-BD31-4B8C-83A1-F6EECF244321}">
                <p14:modId xmlns:p14="http://schemas.microsoft.com/office/powerpoint/2010/main" xmlns="" val="2591832349"/>
              </p:ext>
            </p:extLst>
          </p:nvPr>
        </p:nvGraphicFramePr>
        <p:xfrm>
          <a:off x="214884" y="2819400"/>
          <a:ext cx="8714232" cy="783336"/>
        </p:xfrm>
        <a:graphic>
          <a:graphicData uri="http://schemas.openxmlformats.org/drawingml/2006/table">
            <a:tbl>
              <a:tblPr firstRow="1" firstCol="1" bandRow="1">
                <a:tableStyleId>{3C2FFA5D-87B4-456A-9821-1D502468CF0F}</a:tableStyleId>
              </a:tblPr>
              <a:tblGrid>
                <a:gridCol w="1452372"/>
                <a:gridCol w="1452372"/>
                <a:gridCol w="1452372"/>
                <a:gridCol w="1452372"/>
                <a:gridCol w="1452372"/>
                <a:gridCol w="1452372"/>
              </a:tblGrid>
              <a:tr h="0">
                <a:tc>
                  <a:txBody>
                    <a:bodyPr/>
                    <a:lstStyle/>
                    <a:p>
                      <a:pPr marL="0" marR="0" algn="ctr">
                        <a:lnSpc>
                          <a:spcPct val="115000"/>
                        </a:lnSpc>
                        <a:spcBef>
                          <a:spcPts val="0"/>
                        </a:spcBef>
                        <a:spcAft>
                          <a:spcPts val="0"/>
                        </a:spcAft>
                      </a:pPr>
                      <a:r>
                        <a:rPr lang="en-US" sz="1800" dirty="0">
                          <a:effectLst/>
                        </a:rPr>
                        <a:t>Difference</a:t>
                      </a:r>
                      <a:endParaRPr lang="en-US" sz="1800" dirty="0">
                        <a:effectLst/>
                        <a:latin typeface="Calibri"/>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Sample Mean</a:t>
                      </a:r>
                      <a:endParaRPr lang="en-US" sz="1800" dirty="0">
                        <a:effectLst/>
                        <a:latin typeface="Calibri"/>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Std. Err.</a:t>
                      </a:r>
                      <a:endParaRPr lang="en-US" sz="1800" dirty="0">
                        <a:effectLst/>
                        <a:latin typeface="Calibri"/>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DF</a:t>
                      </a:r>
                      <a:endParaRPr lang="en-US" sz="1800" dirty="0">
                        <a:effectLst/>
                        <a:latin typeface="Calibri"/>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T-Stat</a:t>
                      </a:r>
                      <a:endParaRPr lang="en-US" sz="1800" dirty="0">
                        <a:effectLst/>
                        <a:latin typeface="Calibri"/>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P-value</a:t>
                      </a:r>
                      <a:endParaRPr lang="en-US" sz="1800" dirty="0">
                        <a:effectLst/>
                        <a:latin typeface="Calibri"/>
                        <a:ea typeface="Calibri"/>
                        <a:cs typeface="Times New Roman"/>
                      </a:endParaRPr>
                    </a:p>
                  </a:txBody>
                  <a:tcPr marL="38100" marR="38100" marT="38100" marB="38100" anchor="ctr"/>
                </a:tc>
              </a:tr>
              <a:tr h="0">
                <a:tc>
                  <a:txBody>
                    <a:bodyPr/>
                    <a:lstStyle/>
                    <a:p>
                      <a:pPr marL="0" marR="0" algn="ctr">
                        <a:lnSpc>
                          <a:spcPct val="115000"/>
                        </a:lnSpc>
                        <a:spcBef>
                          <a:spcPts val="0"/>
                        </a:spcBef>
                        <a:spcAft>
                          <a:spcPts val="0"/>
                        </a:spcAft>
                      </a:pPr>
                      <a:r>
                        <a:rPr lang="en-US" sz="1800" b="0" dirty="0">
                          <a:effectLst/>
                        </a:rPr>
                        <a:t>μ</a:t>
                      </a:r>
                      <a:r>
                        <a:rPr lang="en-US" sz="1800" b="0" baseline="-25000" dirty="0">
                          <a:effectLst/>
                        </a:rPr>
                        <a:t>1</a:t>
                      </a:r>
                      <a:r>
                        <a:rPr lang="en-US" sz="1800" b="0" dirty="0">
                          <a:effectLst/>
                        </a:rPr>
                        <a:t> - μ</a:t>
                      </a:r>
                      <a:r>
                        <a:rPr lang="en-US" sz="1800" b="0" baseline="-25000" dirty="0">
                          <a:effectLst/>
                        </a:rPr>
                        <a:t>2</a:t>
                      </a:r>
                      <a:endParaRPr lang="en-US" sz="1800" b="0" dirty="0">
                        <a:effectLst/>
                        <a:latin typeface="Calibri"/>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47.964672</a:t>
                      </a:r>
                      <a:endParaRPr lang="en-US" sz="1800" dirty="0">
                        <a:effectLst/>
                        <a:latin typeface="Calibri"/>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30.306725</a:t>
                      </a:r>
                      <a:endParaRPr lang="en-US" sz="1800" dirty="0">
                        <a:effectLst/>
                        <a:latin typeface="Calibri"/>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50.128258</a:t>
                      </a:r>
                      <a:endParaRPr lang="en-US" sz="1800" dirty="0">
                        <a:effectLst/>
                        <a:latin typeface="Calibri"/>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1.5826414</a:t>
                      </a:r>
                      <a:endParaRPr lang="en-US" sz="1800" dirty="0">
                        <a:effectLst/>
                        <a:latin typeface="Calibri"/>
                        <a:ea typeface="Calibri"/>
                        <a:cs typeface="Times New Roman"/>
                      </a:endParaRPr>
                    </a:p>
                  </a:txBody>
                  <a:tcPr marL="38100" marR="38100" marT="38100" marB="38100" anchor="ctr"/>
                </a:tc>
                <a:tc>
                  <a:txBody>
                    <a:bodyPr/>
                    <a:lstStyle/>
                    <a:p>
                      <a:pPr marL="0" marR="0" algn="ctr">
                        <a:lnSpc>
                          <a:spcPct val="115000"/>
                        </a:lnSpc>
                        <a:spcBef>
                          <a:spcPts val="0"/>
                        </a:spcBef>
                        <a:spcAft>
                          <a:spcPts val="0"/>
                        </a:spcAft>
                      </a:pPr>
                      <a:r>
                        <a:rPr lang="en-US" sz="1800" dirty="0">
                          <a:effectLst/>
                        </a:rPr>
                        <a:t>0.0599</a:t>
                      </a:r>
                      <a:endParaRPr lang="en-US" sz="1800" dirty="0">
                        <a:effectLst/>
                        <a:latin typeface="Calibri"/>
                        <a:ea typeface="Calibri"/>
                        <a:cs typeface="Times New Roman"/>
                      </a:endParaRPr>
                    </a:p>
                  </a:txBody>
                  <a:tcPr marL="38100" marR="38100" marT="38100" marB="38100" anchor="ctr"/>
                </a:tc>
              </a:tr>
            </a:tbl>
          </a:graphicData>
        </a:graphic>
      </p:graphicFrame>
    </p:spTree>
    <p:extLst>
      <p:ext uri="{BB962C8B-B14F-4D97-AF65-F5344CB8AC3E}">
        <p14:creationId xmlns:p14="http://schemas.microsoft.com/office/powerpoint/2010/main" xmlns="" val="9056536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Teacher Survey</a:t>
            </a:r>
            <a:endParaRPr lang="en-US" dirty="0"/>
          </a:p>
        </p:txBody>
      </p:sp>
      <p:sp>
        <p:nvSpPr>
          <p:cNvPr id="3" name="TextBox 2"/>
          <p:cNvSpPr txBox="1"/>
          <p:nvPr/>
        </p:nvSpPr>
        <p:spPr>
          <a:xfrm>
            <a:off x="190500" y="2286000"/>
            <a:ext cx="8763000" cy="3724096"/>
          </a:xfrm>
          <a:prstGeom prst="rect">
            <a:avLst/>
          </a:prstGeom>
          <a:noFill/>
        </p:spPr>
        <p:txBody>
          <a:bodyPr wrap="square" rtlCol="0">
            <a:spAutoFit/>
          </a:bodyPr>
          <a:lstStyle/>
          <a:p>
            <a:r>
              <a:rPr lang="en-US" sz="4400" b="1" i="1" dirty="0" smtClean="0">
                <a:solidFill>
                  <a:prstClr val="black"/>
                </a:solidFill>
              </a:rPr>
              <a:t>Teachers</a:t>
            </a:r>
            <a:r>
              <a:rPr lang="en-US" sz="2400" dirty="0" smtClean="0">
                <a:solidFill>
                  <a:prstClr val="black"/>
                </a:solidFill>
              </a:rPr>
              <a:t> were asked to do the following:</a:t>
            </a:r>
          </a:p>
          <a:p>
            <a:pPr marL="342900" indent="-342900">
              <a:buFontTx/>
              <a:buAutoNum type="arabicPeriod"/>
            </a:pPr>
            <a:r>
              <a:rPr lang="en-US" sz="2400" dirty="0" smtClean="0">
                <a:solidFill>
                  <a:prstClr val="black"/>
                </a:solidFill>
              </a:rPr>
              <a:t>Please </a:t>
            </a:r>
            <a:r>
              <a:rPr lang="en-US" sz="2400" dirty="0">
                <a:solidFill>
                  <a:prstClr val="black"/>
                </a:solidFill>
              </a:rPr>
              <a:t>rate the effectiveness </a:t>
            </a:r>
            <a:r>
              <a:rPr lang="en-US" sz="2400" dirty="0" smtClean="0">
                <a:solidFill>
                  <a:prstClr val="black"/>
                </a:solidFill>
              </a:rPr>
              <a:t>and provide specific comments on </a:t>
            </a:r>
            <a:r>
              <a:rPr lang="en-US" sz="2400" dirty="0">
                <a:solidFill>
                  <a:prstClr val="black"/>
                </a:solidFill>
              </a:rPr>
              <a:t>the following </a:t>
            </a:r>
            <a:r>
              <a:rPr lang="en-US" sz="2400" dirty="0" smtClean="0">
                <a:solidFill>
                  <a:prstClr val="black"/>
                </a:solidFill>
              </a:rPr>
              <a:t>curriculum:  Time Warp, Successful Reader, Do the Math, Accelerated Math</a:t>
            </a:r>
          </a:p>
          <a:p>
            <a:pPr marL="342900" indent="-342900">
              <a:buFontTx/>
              <a:buAutoNum type="arabicPeriod"/>
            </a:pPr>
            <a:r>
              <a:rPr lang="en-US" sz="2400" dirty="0">
                <a:solidFill>
                  <a:prstClr val="black"/>
                </a:solidFill>
              </a:rPr>
              <a:t>Please rate the progress </a:t>
            </a:r>
            <a:r>
              <a:rPr lang="en-US" sz="2400" dirty="0" smtClean="0">
                <a:solidFill>
                  <a:prstClr val="black"/>
                </a:solidFill>
              </a:rPr>
              <a:t>and provide specific comments of </a:t>
            </a:r>
            <a:r>
              <a:rPr lang="en-US" sz="2400" dirty="0">
                <a:solidFill>
                  <a:prstClr val="black"/>
                </a:solidFill>
              </a:rPr>
              <a:t>the </a:t>
            </a:r>
            <a:r>
              <a:rPr lang="en-US" sz="2400" dirty="0" smtClean="0">
                <a:solidFill>
                  <a:prstClr val="black"/>
                </a:solidFill>
              </a:rPr>
              <a:t>students.</a:t>
            </a:r>
          </a:p>
          <a:p>
            <a:pPr marL="342900" indent="-342900">
              <a:buFontTx/>
              <a:buAutoNum type="arabicPeriod"/>
            </a:pPr>
            <a:r>
              <a:rPr lang="en-US" sz="2400" dirty="0">
                <a:solidFill>
                  <a:prstClr val="black"/>
                </a:solidFill>
              </a:rPr>
              <a:t>Please comment on the overall after school program.</a:t>
            </a:r>
          </a:p>
          <a:p>
            <a:pPr marL="342900" indent="-342900">
              <a:buFontTx/>
              <a:buAutoNum type="arabicPeriod"/>
            </a:pPr>
            <a:r>
              <a:rPr lang="en-US" sz="2400" dirty="0">
                <a:solidFill>
                  <a:prstClr val="black"/>
                </a:solidFill>
              </a:rPr>
              <a:t>What suggestions do you have to make the program more effective</a:t>
            </a:r>
            <a:r>
              <a:rPr lang="en-US" sz="2400"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xmlns="" val="12959410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Extended Day Program Video</a:t>
            </a:r>
            <a:endParaRPr lang="en-US" dirty="0"/>
          </a:p>
        </p:txBody>
      </p:sp>
      <p:pic>
        <p:nvPicPr>
          <p:cNvPr id="3" name="After School Video - Small.mov">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96216" y="1249821"/>
            <a:ext cx="8751569" cy="4907423"/>
          </a:xfrm>
          <a:prstGeom prst="rect">
            <a:avLst/>
          </a:prstGeom>
        </p:spPr>
      </p:pic>
    </p:spTree>
    <p:extLst>
      <p:ext uri="{BB962C8B-B14F-4D97-AF65-F5344CB8AC3E}">
        <p14:creationId xmlns:p14="http://schemas.microsoft.com/office/powerpoint/2010/main" xmlns="" val="3835963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Teacher Survey Results</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700" y="1752764"/>
            <a:ext cx="8610600" cy="4913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599338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Teacher Survey Results</a:t>
            </a:r>
            <a:endParaRPr lang="en-US" dirty="0"/>
          </a:p>
        </p:txBody>
      </p:sp>
      <p:pic>
        <p:nvPicPr>
          <p:cNvPr id="4" name="Picture 3" descr="C:\Users\karen.cheser.BOONE\Downloads\ChartExport(1).png"/>
          <p:cNvPicPr/>
          <p:nvPr/>
        </p:nvPicPr>
        <p:blipFill>
          <a:blip r:embed="rId2" cstate="print"/>
          <a:srcRect/>
          <a:stretch>
            <a:fillRect/>
          </a:stretch>
        </p:blipFill>
        <p:spPr bwMode="auto">
          <a:xfrm>
            <a:off x="265176" y="1719072"/>
            <a:ext cx="8613648" cy="4910328"/>
          </a:xfrm>
          <a:prstGeom prst="rect">
            <a:avLst/>
          </a:prstGeom>
          <a:noFill/>
          <a:ln w="9525">
            <a:noFill/>
            <a:miter lim="800000"/>
            <a:headEnd/>
            <a:tailEnd/>
          </a:ln>
        </p:spPr>
      </p:pic>
    </p:spTree>
    <p:extLst>
      <p:ext uri="{BB962C8B-B14F-4D97-AF65-F5344CB8AC3E}">
        <p14:creationId xmlns:p14="http://schemas.microsoft.com/office/powerpoint/2010/main" xmlns="" val="30004040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Teacher Survey Comments</a:t>
            </a:r>
            <a:endParaRPr lang="en-US" dirty="0"/>
          </a:p>
        </p:txBody>
      </p:sp>
      <p:sp>
        <p:nvSpPr>
          <p:cNvPr id="3" name="TextBox 2"/>
          <p:cNvSpPr txBox="1"/>
          <p:nvPr/>
        </p:nvSpPr>
        <p:spPr>
          <a:xfrm>
            <a:off x="190500" y="1371600"/>
            <a:ext cx="8763000" cy="5262979"/>
          </a:xfrm>
          <a:prstGeom prst="rect">
            <a:avLst/>
          </a:prstGeom>
          <a:noFill/>
        </p:spPr>
        <p:txBody>
          <a:bodyPr wrap="square" rtlCol="0">
            <a:spAutoFit/>
          </a:bodyPr>
          <a:lstStyle/>
          <a:p>
            <a:r>
              <a:rPr lang="en-US" sz="2400" dirty="0" smtClean="0">
                <a:solidFill>
                  <a:prstClr val="black"/>
                </a:solidFill>
              </a:rPr>
              <a:t>Specific comments from teachers include:</a:t>
            </a:r>
          </a:p>
          <a:p>
            <a:pPr marL="342900" indent="-342900">
              <a:buFontTx/>
              <a:buAutoNum type="arabicPeriod"/>
            </a:pPr>
            <a:r>
              <a:rPr lang="en-US" sz="2400" dirty="0" smtClean="0">
                <a:solidFill>
                  <a:prstClr val="black"/>
                </a:solidFill>
              </a:rPr>
              <a:t>More PD needed on programs</a:t>
            </a:r>
          </a:p>
          <a:p>
            <a:pPr marL="342900" indent="-342900">
              <a:buFontTx/>
              <a:buAutoNum type="arabicPeriod"/>
            </a:pPr>
            <a:r>
              <a:rPr lang="en-US" sz="2400" dirty="0" smtClean="0">
                <a:solidFill>
                  <a:prstClr val="black"/>
                </a:solidFill>
              </a:rPr>
              <a:t>Successful Reader was hard to implement because of large amounts of absences of students</a:t>
            </a:r>
          </a:p>
          <a:p>
            <a:pPr marL="342900" indent="-342900">
              <a:buFontTx/>
              <a:buAutoNum type="arabicPeriod"/>
            </a:pPr>
            <a:r>
              <a:rPr lang="en-US" sz="2400" dirty="0" smtClean="0">
                <a:solidFill>
                  <a:prstClr val="black"/>
                </a:solidFill>
              </a:rPr>
              <a:t>Classes needed to be smaller</a:t>
            </a:r>
          </a:p>
          <a:p>
            <a:pPr marL="342900" indent="-342900">
              <a:buFontTx/>
              <a:buAutoNum type="arabicPeriod"/>
            </a:pPr>
            <a:r>
              <a:rPr lang="en-US" sz="2400" dirty="0" smtClean="0">
                <a:solidFill>
                  <a:prstClr val="black"/>
                </a:solidFill>
              </a:rPr>
              <a:t>Do the Math program was beneficial to lower level students that have not yet mastered basic skills</a:t>
            </a:r>
          </a:p>
          <a:p>
            <a:pPr marL="342900" indent="-342900">
              <a:buFontTx/>
              <a:buAutoNum type="arabicPeriod"/>
            </a:pPr>
            <a:r>
              <a:rPr lang="en-US" sz="2400" dirty="0" smtClean="0">
                <a:solidFill>
                  <a:prstClr val="black"/>
                </a:solidFill>
              </a:rPr>
              <a:t>Program was more effective when teachers had fewer groups of students</a:t>
            </a:r>
          </a:p>
          <a:p>
            <a:pPr marL="342900" indent="-342900">
              <a:buFontTx/>
              <a:buAutoNum type="arabicPeriod"/>
            </a:pPr>
            <a:r>
              <a:rPr lang="en-US" sz="2400" dirty="0" smtClean="0">
                <a:solidFill>
                  <a:prstClr val="black"/>
                </a:solidFill>
              </a:rPr>
              <a:t>Behavior of students impeded progress for students</a:t>
            </a:r>
          </a:p>
          <a:p>
            <a:pPr marL="342900" indent="-342900">
              <a:buFontTx/>
              <a:buAutoNum type="arabicPeriod"/>
            </a:pPr>
            <a:r>
              <a:rPr lang="en-US" sz="2400" dirty="0" smtClean="0">
                <a:solidFill>
                  <a:prstClr val="black"/>
                </a:solidFill>
              </a:rPr>
              <a:t>Program length of 3 hours needed to be reduced to 2 hours</a:t>
            </a:r>
          </a:p>
          <a:p>
            <a:pPr marL="342900" indent="-342900">
              <a:buFontTx/>
              <a:buAutoNum type="arabicPeriod"/>
            </a:pPr>
            <a:r>
              <a:rPr lang="en-US" sz="2400" dirty="0" smtClean="0">
                <a:solidFill>
                  <a:prstClr val="black"/>
                </a:solidFill>
              </a:rPr>
              <a:t>Program needed to be more organized</a:t>
            </a:r>
          </a:p>
          <a:p>
            <a:pPr marL="342900" indent="-342900">
              <a:buFontTx/>
              <a:buAutoNum type="arabicPeriod"/>
            </a:pPr>
            <a:r>
              <a:rPr lang="en-US" sz="2400" dirty="0" smtClean="0">
                <a:solidFill>
                  <a:prstClr val="black"/>
                </a:solidFill>
              </a:rPr>
              <a:t>More help for disciplinary issues</a:t>
            </a:r>
          </a:p>
          <a:p>
            <a:pPr marL="342900" indent="-342900">
              <a:buFontTx/>
              <a:buAutoNum type="arabicPeriod"/>
            </a:pPr>
            <a:r>
              <a:rPr lang="en-US" sz="2400" dirty="0" smtClean="0">
                <a:solidFill>
                  <a:prstClr val="black"/>
                </a:solidFill>
              </a:rPr>
              <a:t>Four days a week instead of five</a:t>
            </a:r>
            <a:endParaRPr lang="en-US" dirty="0">
              <a:solidFill>
                <a:prstClr val="black"/>
              </a:solidFill>
            </a:endParaRPr>
          </a:p>
        </p:txBody>
      </p:sp>
    </p:spTree>
    <p:extLst>
      <p:ext uri="{BB962C8B-B14F-4D97-AF65-F5344CB8AC3E}">
        <p14:creationId xmlns:p14="http://schemas.microsoft.com/office/powerpoint/2010/main" xmlns="" val="18071892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Parent Survey</a:t>
            </a:r>
            <a:endParaRPr lang="en-US" dirty="0"/>
          </a:p>
        </p:txBody>
      </p:sp>
      <p:sp>
        <p:nvSpPr>
          <p:cNvPr id="3" name="TextBox 2"/>
          <p:cNvSpPr txBox="1"/>
          <p:nvPr/>
        </p:nvSpPr>
        <p:spPr>
          <a:xfrm>
            <a:off x="190500" y="2286000"/>
            <a:ext cx="8763000" cy="3354765"/>
          </a:xfrm>
          <a:prstGeom prst="rect">
            <a:avLst/>
          </a:prstGeom>
          <a:noFill/>
        </p:spPr>
        <p:txBody>
          <a:bodyPr wrap="square" rtlCol="0">
            <a:spAutoFit/>
          </a:bodyPr>
          <a:lstStyle/>
          <a:p>
            <a:r>
              <a:rPr lang="en-US" sz="4400" b="1" i="1" dirty="0" smtClean="0">
                <a:solidFill>
                  <a:prstClr val="black"/>
                </a:solidFill>
              </a:rPr>
              <a:t>Parents</a:t>
            </a:r>
            <a:r>
              <a:rPr lang="en-US" sz="2400" dirty="0" smtClean="0">
                <a:solidFill>
                  <a:prstClr val="black"/>
                </a:solidFill>
              </a:rPr>
              <a:t> were asked to do the following:</a:t>
            </a:r>
          </a:p>
          <a:p>
            <a:pPr marL="342900" indent="-342900">
              <a:buFontTx/>
              <a:buAutoNum type="arabicPeriod"/>
            </a:pPr>
            <a:r>
              <a:rPr lang="en-US" sz="2400" dirty="0" smtClean="0">
                <a:solidFill>
                  <a:prstClr val="black"/>
                </a:solidFill>
              </a:rPr>
              <a:t>Did your child participate in the extended day program?  If yes, did they participate every day and for the full length of time?  If not, why not?</a:t>
            </a:r>
          </a:p>
          <a:p>
            <a:pPr marL="342900" indent="-342900">
              <a:buFontTx/>
              <a:buAutoNum type="arabicPeriod"/>
            </a:pPr>
            <a:r>
              <a:rPr lang="en-US" sz="2400" dirty="0" smtClean="0">
                <a:solidFill>
                  <a:prstClr val="black"/>
                </a:solidFill>
              </a:rPr>
              <a:t>If your student was not in the program, why?</a:t>
            </a:r>
          </a:p>
          <a:p>
            <a:pPr marL="342900" indent="-342900">
              <a:buFontTx/>
              <a:buAutoNum type="arabicPeriod"/>
            </a:pPr>
            <a:r>
              <a:rPr lang="en-US" sz="2400" dirty="0" smtClean="0">
                <a:solidFill>
                  <a:prstClr val="black"/>
                </a:solidFill>
              </a:rPr>
              <a:t>What is your level of satisfaction of the program?</a:t>
            </a:r>
          </a:p>
          <a:p>
            <a:pPr marL="342900" indent="-342900">
              <a:buFontTx/>
              <a:buAutoNum type="arabicPeriod"/>
            </a:pPr>
            <a:r>
              <a:rPr lang="en-US" sz="2400" dirty="0" smtClean="0">
                <a:solidFill>
                  <a:prstClr val="black"/>
                </a:solidFill>
              </a:rPr>
              <a:t>What suggestions do you have to make this program stronger for your child’s success?</a:t>
            </a:r>
            <a:endParaRPr lang="en-US" dirty="0">
              <a:solidFill>
                <a:prstClr val="black"/>
              </a:solidFill>
            </a:endParaRPr>
          </a:p>
        </p:txBody>
      </p:sp>
    </p:spTree>
    <p:extLst>
      <p:ext uri="{BB962C8B-B14F-4D97-AF65-F5344CB8AC3E}">
        <p14:creationId xmlns:p14="http://schemas.microsoft.com/office/powerpoint/2010/main" xmlns="" val="7014292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Parent Survey Results</a:t>
            </a:r>
            <a:endParaRPr lang="en-US" dirty="0"/>
          </a:p>
        </p:txBody>
      </p:sp>
      <p:sp>
        <p:nvSpPr>
          <p:cNvPr id="3" name="TextBox 2"/>
          <p:cNvSpPr txBox="1"/>
          <p:nvPr/>
        </p:nvSpPr>
        <p:spPr>
          <a:xfrm>
            <a:off x="190500" y="1295400"/>
            <a:ext cx="8763000" cy="5570756"/>
          </a:xfrm>
          <a:prstGeom prst="rect">
            <a:avLst/>
          </a:prstGeom>
          <a:noFill/>
        </p:spPr>
        <p:txBody>
          <a:bodyPr wrap="square" rtlCol="0">
            <a:spAutoFit/>
          </a:bodyPr>
          <a:lstStyle/>
          <a:p>
            <a:r>
              <a:rPr lang="en-US" sz="4400" b="1" i="1" dirty="0" smtClean="0">
                <a:solidFill>
                  <a:prstClr val="black"/>
                </a:solidFill>
              </a:rPr>
              <a:t>Parent</a:t>
            </a:r>
            <a:r>
              <a:rPr lang="en-US" sz="2400" dirty="0" smtClean="0">
                <a:solidFill>
                  <a:prstClr val="black"/>
                </a:solidFill>
              </a:rPr>
              <a:t> responses:</a:t>
            </a:r>
          </a:p>
          <a:p>
            <a:pPr marL="342900" indent="-342900">
              <a:buFontTx/>
              <a:buAutoNum type="arabicPeriod"/>
            </a:pPr>
            <a:r>
              <a:rPr lang="en-US" sz="2400" dirty="0" smtClean="0">
                <a:solidFill>
                  <a:prstClr val="black"/>
                </a:solidFill>
              </a:rPr>
              <a:t>271 responses</a:t>
            </a:r>
          </a:p>
          <a:p>
            <a:pPr marL="342900" indent="-342900">
              <a:buFontTx/>
              <a:buAutoNum type="arabicPeriod"/>
            </a:pPr>
            <a:r>
              <a:rPr lang="en-US" sz="2400" dirty="0" smtClean="0">
                <a:solidFill>
                  <a:prstClr val="black"/>
                </a:solidFill>
              </a:rPr>
              <a:t>58% had child participate but 69% did not require children to stay every day and for the full time.</a:t>
            </a:r>
          </a:p>
          <a:p>
            <a:pPr marL="342900" indent="-342900">
              <a:buFontTx/>
              <a:buAutoNum type="arabicPeriod"/>
            </a:pPr>
            <a:r>
              <a:rPr lang="en-US" sz="2400" dirty="0" smtClean="0">
                <a:solidFill>
                  <a:prstClr val="black"/>
                </a:solidFill>
              </a:rPr>
              <a:t>47% reported other obligations got in the way</a:t>
            </a:r>
          </a:p>
          <a:p>
            <a:pPr marL="342900" indent="-342900">
              <a:buFontTx/>
              <a:buAutoNum type="arabicPeriod"/>
            </a:pPr>
            <a:r>
              <a:rPr lang="en-US" sz="2400" dirty="0" smtClean="0">
                <a:solidFill>
                  <a:prstClr val="black"/>
                </a:solidFill>
              </a:rPr>
              <a:t>26% reported students didn’t stay because they couldn’t get homework done</a:t>
            </a:r>
          </a:p>
          <a:p>
            <a:pPr marL="342900" indent="-342900">
              <a:buFontTx/>
              <a:buAutoNum type="arabicPeriod"/>
            </a:pPr>
            <a:r>
              <a:rPr lang="en-US" sz="2400" dirty="0" smtClean="0">
                <a:solidFill>
                  <a:prstClr val="black"/>
                </a:solidFill>
              </a:rPr>
              <a:t>11% reported children were too tired</a:t>
            </a:r>
          </a:p>
          <a:p>
            <a:pPr marL="342900" indent="-342900">
              <a:buFontTx/>
              <a:buAutoNum type="arabicPeriod"/>
            </a:pPr>
            <a:r>
              <a:rPr lang="en-US" sz="2400" dirty="0" smtClean="0">
                <a:solidFill>
                  <a:prstClr val="black"/>
                </a:solidFill>
              </a:rPr>
              <a:t>11% reported children didn’t like the program</a:t>
            </a:r>
          </a:p>
          <a:p>
            <a:pPr marL="342900" indent="-342900">
              <a:buFontTx/>
              <a:buAutoNum type="arabicPeriod"/>
            </a:pPr>
            <a:r>
              <a:rPr lang="en-US" sz="2400" dirty="0" smtClean="0">
                <a:solidFill>
                  <a:prstClr val="black"/>
                </a:solidFill>
              </a:rPr>
              <a:t>5% reported their children didn’t like the snacks</a:t>
            </a:r>
          </a:p>
          <a:p>
            <a:pPr marL="342900" indent="-342900">
              <a:buFontTx/>
              <a:buAutoNum type="arabicPeriod"/>
            </a:pPr>
            <a:r>
              <a:rPr lang="en-US" sz="2400" dirty="0" smtClean="0">
                <a:solidFill>
                  <a:prstClr val="black"/>
                </a:solidFill>
              </a:rPr>
              <a:t>42% didn’t require their children to attend the program</a:t>
            </a:r>
          </a:p>
          <a:p>
            <a:pPr marL="342900" indent="-342900">
              <a:buFontTx/>
              <a:buAutoNum type="arabicPeriod"/>
            </a:pPr>
            <a:r>
              <a:rPr lang="en-US" sz="2400" dirty="0" smtClean="0">
                <a:solidFill>
                  <a:prstClr val="black"/>
                </a:solidFill>
              </a:rPr>
              <a:t>46% reported the program was to long of a day</a:t>
            </a:r>
          </a:p>
          <a:p>
            <a:pPr marL="342900" indent="-342900">
              <a:buFontTx/>
              <a:buAutoNum type="arabicPeriod"/>
            </a:pPr>
            <a:r>
              <a:rPr lang="en-US" sz="2400" dirty="0" smtClean="0">
                <a:solidFill>
                  <a:prstClr val="black"/>
                </a:solidFill>
              </a:rPr>
              <a:t>52% reported it conflicted with parent schedule</a:t>
            </a:r>
          </a:p>
          <a:p>
            <a:pPr marL="342900" indent="-342900">
              <a:buFontTx/>
              <a:buAutoNum type="arabicPeriod"/>
            </a:pPr>
            <a:r>
              <a:rPr lang="en-US" sz="2400" dirty="0" smtClean="0">
                <a:solidFill>
                  <a:prstClr val="black"/>
                </a:solidFill>
              </a:rPr>
              <a:t>25% reported other</a:t>
            </a:r>
            <a:endParaRPr lang="en-US" dirty="0">
              <a:solidFill>
                <a:prstClr val="black"/>
              </a:solidFill>
            </a:endParaRPr>
          </a:p>
        </p:txBody>
      </p:sp>
    </p:spTree>
    <p:extLst>
      <p:ext uri="{BB962C8B-B14F-4D97-AF65-F5344CB8AC3E}">
        <p14:creationId xmlns:p14="http://schemas.microsoft.com/office/powerpoint/2010/main" xmlns="" val="41716735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Parent Survey Results</a:t>
            </a:r>
            <a:endParaRPr lang="en-US" dirty="0"/>
          </a:p>
        </p:txBody>
      </p:sp>
      <p:sp>
        <p:nvSpPr>
          <p:cNvPr id="3" name="TextBox 2"/>
          <p:cNvSpPr txBox="1"/>
          <p:nvPr/>
        </p:nvSpPr>
        <p:spPr>
          <a:xfrm>
            <a:off x="190500" y="2360235"/>
            <a:ext cx="8763000" cy="3354765"/>
          </a:xfrm>
          <a:prstGeom prst="rect">
            <a:avLst/>
          </a:prstGeom>
          <a:noFill/>
        </p:spPr>
        <p:txBody>
          <a:bodyPr wrap="square" rtlCol="0">
            <a:spAutoFit/>
          </a:bodyPr>
          <a:lstStyle/>
          <a:p>
            <a:r>
              <a:rPr lang="en-US" sz="4400" b="1" i="1" dirty="0" smtClean="0">
                <a:solidFill>
                  <a:prstClr val="black"/>
                </a:solidFill>
              </a:rPr>
              <a:t>Parent</a:t>
            </a:r>
            <a:r>
              <a:rPr lang="en-US" sz="2400" dirty="0" smtClean="0">
                <a:solidFill>
                  <a:prstClr val="black"/>
                </a:solidFill>
              </a:rPr>
              <a:t> responses on level of satisfaction:</a:t>
            </a:r>
          </a:p>
          <a:p>
            <a:r>
              <a:rPr lang="en-US" sz="2400" dirty="0" smtClean="0">
                <a:solidFill>
                  <a:prstClr val="black"/>
                </a:solidFill>
              </a:rPr>
              <a:t>56% would enroll their children if program was offered again and offered the following reasons why:</a:t>
            </a:r>
          </a:p>
          <a:p>
            <a:pPr marL="800100" lvl="1" indent="-342900">
              <a:buFont typeface="Arial" pitchFamily="34" charset="0"/>
              <a:buChar char="•"/>
            </a:pPr>
            <a:r>
              <a:rPr lang="en-US" sz="2400" dirty="0" smtClean="0">
                <a:solidFill>
                  <a:prstClr val="black"/>
                </a:solidFill>
              </a:rPr>
              <a:t>Very good for students and helped bring up grades</a:t>
            </a:r>
          </a:p>
          <a:p>
            <a:pPr marL="800100" lvl="1" indent="-342900">
              <a:buFont typeface="Arial" pitchFamily="34" charset="0"/>
              <a:buChar char="•"/>
            </a:pPr>
            <a:r>
              <a:rPr lang="en-US" sz="2400" dirty="0" smtClean="0">
                <a:solidFill>
                  <a:prstClr val="black"/>
                </a:solidFill>
              </a:rPr>
              <a:t>Save family money</a:t>
            </a:r>
          </a:p>
          <a:p>
            <a:pPr marL="800100" lvl="1" indent="-342900">
              <a:buFont typeface="Arial" pitchFamily="34" charset="0"/>
              <a:buChar char="•"/>
            </a:pPr>
            <a:r>
              <a:rPr lang="en-US" sz="2400" dirty="0" smtClean="0">
                <a:solidFill>
                  <a:prstClr val="black"/>
                </a:solidFill>
              </a:rPr>
              <a:t>Children had fun</a:t>
            </a:r>
          </a:p>
          <a:p>
            <a:pPr marL="800100" lvl="1" indent="-342900">
              <a:buFont typeface="Arial" pitchFamily="34" charset="0"/>
              <a:buChar char="•"/>
            </a:pPr>
            <a:r>
              <a:rPr lang="en-US" sz="2400" dirty="0" smtClean="0">
                <a:solidFill>
                  <a:prstClr val="black"/>
                </a:solidFill>
              </a:rPr>
              <a:t>Keep kids out of trouble being home alone</a:t>
            </a:r>
          </a:p>
          <a:p>
            <a:pPr marL="800100" lvl="1" indent="-342900">
              <a:buFont typeface="Arial" pitchFamily="34" charset="0"/>
              <a:buChar char="•"/>
            </a:pPr>
            <a:r>
              <a:rPr lang="en-US" sz="2400" dirty="0" smtClean="0">
                <a:solidFill>
                  <a:prstClr val="black"/>
                </a:solidFill>
              </a:rPr>
              <a:t>Met new friends</a:t>
            </a:r>
            <a:endParaRPr lang="en-US" dirty="0">
              <a:solidFill>
                <a:prstClr val="black"/>
              </a:solidFill>
            </a:endParaRPr>
          </a:p>
        </p:txBody>
      </p:sp>
    </p:spTree>
    <p:extLst>
      <p:ext uri="{BB962C8B-B14F-4D97-AF65-F5344CB8AC3E}">
        <p14:creationId xmlns:p14="http://schemas.microsoft.com/office/powerpoint/2010/main" xmlns="" val="29515285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Parent Survey Results</a:t>
            </a:r>
            <a:endParaRPr lang="en-US" dirty="0"/>
          </a:p>
        </p:txBody>
      </p:sp>
      <p:sp>
        <p:nvSpPr>
          <p:cNvPr id="3" name="TextBox 2"/>
          <p:cNvSpPr txBox="1"/>
          <p:nvPr/>
        </p:nvSpPr>
        <p:spPr>
          <a:xfrm>
            <a:off x="190500" y="2360235"/>
            <a:ext cx="8763000" cy="3354765"/>
          </a:xfrm>
          <a:prstGeom prst="rect">
            <a:avLst/>
          </a:prstGeom>
          <a:noFill/>
        </p:spPr>
        <p:txBody>
          <a:bodyPr wrap="square" rtlCol="0">
            <a:spAutoFit/>
          </a:bodyPr>
          <a:lstStyle/>
          <a:p>
            <a:r>
              <a:rPr lang="en-US" sz="4400" b="1" i="1" dirty="0" smtClean="0">
                <a:solidFill>
                  <a:prstClr val="black"/>
                </a:solidFill>
              </a:rPr>
              <a:t>Parent</a:t>
            </a:r>
            <a:r>
              <a:rPr lang="en-US" sz="2400" dirty="0" smtClean="0">
                <a:solidFill>
                  <a:prstClr val="black"/>
                </a:solidFill>
              </a:rPr>
              <a:t> responses on level of satisfaction:</a:t>
            </a:r>
          </a:p>
          <a:p>
            <a:r>
              <a:rPr lang="en-US" sz="2400" dirty="0" smtClean="0">
                <a:solidFill>
                  <a:prstClr val="black"/>
                </a:solidFill>
              </a:rPr>
              <a:t>38% would not enroll their children if program was offered again and offered the following reasons why:</a:t>
            </a:r>
          </a:p>
          <a:p>
            <a:pPr marL="800100" lvl="1" indent="-342900">
              <a:buFont typeface="Arial" pitchFamily="34" charset="0"/>
              <a:buChar char="•"/>
            </a:pPr>
            <a:r>
              <a:rPr lang="en-US" sz="2400" dirty="0" smtClean="0">
                <a:solidFill>
                  <a:prstClr val="black"/>
                </a:solidFill>
              </a:rPr>
              <a:t>Depends upon what the other children were doing</a:t>
            </a:r>
          </a:p>
          <a:p>
            <a:pPr marL="800100" lvl="1" indent="-342900">
              <a:buFont typeface="Arial" pitchFamily="34" charset="0"/>
              <a:buChar char="•"/>
            </a:pPr>
            <a:r>
              <a:rPr lang="en-US" sz="2400" dirty="0" smtClean="0">
                <a:solidFill>
                  <a:prstClr val="black"/>
                </a:solidFill>
              </a:rPr>
              <a:t>Conflicts with other activities</a:t>
            </a:r>
          </a:p>
          <a:p>
            <a:pPr marL="800100" lvl="1" indent="-342900">
              <a:buFont typeface="Arial" pitchFamily="34" charset="0"/>
              <a:buChar char="•"/>
            </a:pPr>
            <a:r>
              <a:rPr lang="en-US" sz="2400" dirty="0" smtClean="0">
                <a:solidFill>
                  <a:prstClr val="black"/>
                </a:solidFill>
              </a:rPr>
              <a:t>Need more family time</a:t>
            </a:r>
          </a:p>
          <a:p>
            <a:pPr marL="800100" lvl="1" indent="-342900">
              <a:buFont typeface="Arial" pitchFamily="34" charset="0"/>
              <a:buChar char="•"/>
            </a:pPr>
            <a:r>
              <a:rPr lang="en-US" sz="2400" dirty="0" smtClean="0">
                <a:solidFill>
                  <a:prstClr val="black"/>
                </a:solidFill>
              </a:rPr>
              <a:t>Doesn’t need extra help</a:t>
            </a:r>
          </a:p>
          <a:p>
            <a:pPr marL="800100" lvl="1" indent="-342900">
              <a:buFont typeface="Arial" pitchFamily="34" charset="0"/>
              <a:buChar char="•"/>
            </a:pPr>
            <a:r>
              <a:rPr lang="en-US" sz="2400" dirty="0" smtClean="0">
                <a:solidFill>
                  <a:prstClr val="black"/>
                </a:solidFill>
              </a:rPr>
              <a:t>Prefer 2 days a week</a:t>
            </a:r>
            <a:endParaRPr lang="en-US" dirty="0">
              <a:solidFill>
                <a:prstClr val="black"/>
              </a:solidFill>
            </a:endParaRPr>
          </a:p>
        </p:txBody>
      </p:sp>
    </p:spTree>
    <p:extLst>
      <p:ext uri="{BB962C8B-B14F-4D97-AF65-F5344CB8AC3E}">
        <p14:creationId xmlns:p14="http://schemas.microsoft.com/office/powerpoint/2010/main" xmlns="" val="426515716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Parent Survey Results</a:t>
            </a:r>
            <a:endParaRPr lang="en-US" dirty="0"/>
          </a:p>
        </p:txBody>
      </p:sp>
      <p:sp>
        <p:nvSpPr>
          <p:cNvPr id="3" name="TextBox 2"/>
          <p:cNvSpPr txBox="1"/>
          <p:nvPr/>
        </p:nvSpPr>
        <p:spPr>
          <a:xfrm>
            <a:off x="190500" y="2360235"/>
            <a:ext cx="8763000" cy="2985433"/>
          </a:xfrm>
          <a:prstGeom prst="rect">
            <a:avLst/>
          </a:prstGeom>
          <a:noFill/>
        </p:spPr>
        <p:txBody>
          <a:bodyPr wrap="square" rtlCol="0">
            <a:spAutoFit/>
          </a:bodyPr>
          <a:lstStyle/>
          <a:p>
            <a:r>
              <a:rPr lang="en-US" sz="4400" b="1" i="1" dirty="0" smtClean="0">
                <a:solidFill>
                  <a:prstClr val="black"/>
                </a:solidFill>
              </a:rPr>
              <a:t>Parent</a:t>
            </a:r>
            <a:r>
              <a:rPr lang="en-US" sz="2400" dirty="0" smtClean="0">
                <a:solidFill>
                  <a:prstClr val="black"/>
                </a:solidFill>
              </a:rPr>
              <a:t> suggestions for improving program:</a:t>
            </a:r>
          </a:p>
          <a:p>
            <a:pPr marL="800100" lvl="1" indent="-342900">
              <a:buFont typeface="Arial" pitchFamily="34" charset="0"/>
              <a:buChar char="•"/>
            </a:pPr>
            <a:r>
              <a:rPr lang="en-US" sz="2400" dirty="0" smtClean="0">
                <a:solidFill>
                  <a:prstClr val="black"/>
                </a:solidFill>
              </a:rPr>
              <a:t>Make program shorter (length) – less hours per day</a:t>
            </a:r>
          </a:p>
          <a:p>
            <a:pPr marL="800100" lvl="1" indent="-342900">
              <a:buFont typeface="Arial" pitchFamily="34" charset="0"/>
              <a:buChar char="•"/>
            </a:pPr>
            <a:r>
              <a:rPr lang="en-US" sz="2400" dirty="0" smtClean="0">
                <a:solidFill>
                  <a:prstClr val="black"/>
                </a:solidFill>
              </a:rPr>
              <a:t>Reduce number of days per week</a:t>
            </a:r>
          </a:p>
          <a:p>
            <a:pPr marL="800100" lvl="1" indent="-342900">
              <a:buFont typeface="Arial" pitchFamily="34" charset="0"/>
              <a:buChar char="•"/>
            </a:pPr>
            <a:r>
              <a:rPr lang="en-US" sz="2400" dirty="0" smtClean="0">
                <a:solidFill>
                  <a:prstClr val="black"/>
                </a:solidFill>
              </a:rPr>
              <a:t>Offer more homework help</a:t>
            </a:r>
            <a:endParaRPr lang="en-US" dirty="0" smtClean="0">
              <a:solidFill>
                <a:prstClr val="black"/>
              </a:solidFill>
            </a:endParaRPr>
          </a:p>
          <a:p>
            <a:pPr marL="800100" lvl="1" indent="-342900">
              <a:buFont typeface="Arial" pitchFamily="34" charset="0"/>
              <a:buChar char="•"/>
            </a:pPr>
            <a:r>
              <a:rPr lang="en-US" sz="2400" dirty="0" smtClean="0">
                <a:solidFill>
                  <a:prstClr val="black"/>
                </a:solidFill>
              </a:rPr>
              <a:t>Have less students</a:t>
            </a:r>
          </a:p>
          <a:p>
            <a:pPr marL="800100" lvl="1" indent="-342900">
              <a:buFont typeface="Arial" pitchFamily="34" charset="0"/>
              <a:buChar char="•"/>
            </a:pPr>
            <a:r>
              <a:rPr lang="en-US" sz="2400" dirty="0" smtClean="0">
                <a:solidFill>
                  <a:prstClr val="black"/>
                </a:solidFill>
              </a:rPr>
              <a:t>Offer larger snacks</a:t>
            </a:r>
          </a:p>
          <a:p>
            <a:pPr marL="800100" lvl="1" indent="-342900">
              <a:buFont typeface="Arial" pitchFamily="34" charset="0"/>
              <a:buChar char="•"/>
            </a:pPr>
            <a:endParaRPr lang="en-US" sz="2400" dirty="0" smtClean="0">
              <a:solidFill>
                <a:prstClr val="black"/>
              </a:solidFill>
            </a:endParaRPr>
          </a:p>
        </p:txBody>
      </p:sp>
    </p:spTree>
    <p:extLst>
      <p:ext uri="{BB962C8B-B14F-4D97-AF65-F5344CB8AC3E}">
        <p14:creationId xmlns:p14="http://schemas.microsoft.com/office/powerpoint/2010/main" xmlns="" val="15833097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Student Survey</a:t>
            </a:r>
            <a:endParaRPr lang="en-US" dirty="0"/>
          </a:p>
        </p:txBody>
      </p:sp>
      <p:sp>
        <p:nvSpPr>
          <p:cNvPr id="3" name="TextBox 2"/>
          <p:cNvSpPr txBox="1"/>
          <p:nvPr/>
        </p:nvSpPr>
        <p:spPr>
          <a:xfrm>
            <a:off x="190500" y="2286000"/>
            <a:ext cx="8763000" cy="2616101"/>
          </a:xfrm>
          <a:prstGeom prst="rect">
            <a:avLst/>
          </a:prstGeom>
          <a:noFill/>
        </p:spPr>
        <p:txBody>
          <a:bodyPr wrap="square" rtlCol="0">
            <a:spAutoFit/>
          </a:bodyPr>
          <a:lstStyle/>
          <a:p>
            <a:r>
              <a:rPr lang="en-US" sz="4400" b="1" i="1" dirty="0" smtClean="0">
                <a:solidFill>
                  <a:prstClr val="black"/>
                </a:solidFill>
              </a:rPr>
              <a:t>Students</a:t>
            </a:r>
            <a:r>
              <a:rPr lang="en-US" sz="2400" dirty="0" smtClean="0">
                <a:solidFill>
                  <a:prstClr val="black"/>
                </a:solidFill>
              </a:rPr>
              <a:t> were asked the following:</a:t>
            </a:r>
          </a:p>
          <a:p>
            <a:pPr marL="342900" indent="-342900">
              <a:buFontTx/>
              <a:buAutoNum type="arabicPeriod"/>
            </a:pPr>
            <a:r>
              <a:rPr lang="en-US" sz="2400" dirty="0" smtClean="0">
                <a:solidFill>
                  <a:prstClr val="black"/>
                </a:solidFill>
              </a:rPr>
              <a:t>Why did you come to the after school program?</a:t>
            </a:r>
          </a:p>
          <a:p>
            <a:pPr marL="342900" indent="-342900">
              <a:buFontTx/>
              <a:buAutoNum type="arabicPeriod"/>
            </a:pPr>
            <a:r>
              <a:rPr lang="en-US" sz="2400" dirty="0" smtClean="0">
                <a:solidFill>
                  <a:prstClr val="black"/>
                </a:solidFill>
              </a:rPr>
              <a:t>What did you like the most about the program?</a:t>
            </a:r>
          </a:p>
          <a:p>
            <a:pPr marL="342900" indent="-342900">
              <a:buFontTx/>
              <a:buAutoNum type="arabicPeriod"/>
            </a:pPr>
            <a:r>
              <a:rPr lang="en-US" sz="2400" dirty="0" smtClean="0">
                <a:solidFill>
                  <a:prstClr val="black"/>
                </a:solidFill>
              </a:rPr>
              <a:t>What did you like the least about the program?</a:t>
            </a:r>
          </a:p>
          <a:p>
            <a:pPr marL="342900" indent="-342900">
              <a:buFontTx/>
              <a:buAutoNum type="arabicPeriod"/>
            </a:pPr>
            <a:r>
              <a:rPr lang="en-US" sz="2400" dirty="0" smtClean="0">
                <a:solidFill>
                  <a:prstClr val="black"/>
                </a:solidFill>
              </a:rPr>
              <a:t>What would you change about the program to make it better?</a:t>
            </a:r>
          </a:p>
          <a:p>
            <a:pPr marL="342900" indent="-342900">
              <a:buFontTx/>
              <a:buAutoNum type="arabicPeriod"/>
            </a:pPr>
            <a:r>
              <a:rPr lang="en-US" sz="2400" dirty="0" smtClean="0">
                <a:solidFill>
                  <a:prstClr val="black"/>
                </a:solidFill>
              </a:rPr>
              <a:t>What else do you have to add about the after school program?</a:t>
            </a:r>
            <a:endParaRPr lang="en-US" dirty="0">
              <a:solidFill>
                <a:prstClr val="black"/>
              </a:solidFill>
            </a:endParaRPr>
          </a:p>
        </p:txBody>
      </p:sp>
    </p:spTree>
    <p:extLst>
      <p:ext uri="{BB962C8B-B14F-4D97-AF65-F5344CB8AC3E}">
        <p14:creationId xmlns:p14="http://schemas.microsoft.com/office/powerpoint/2010/main" xmlns="" val="34388208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Student Survey Results</a:t>
            </a:r>
            <a:endParaRPr lang="en-US" dirty="0"/>
          </a:p>
        </p:txBody>
      </p:sp>
      <p:sp>
        <p:nvSpPr>
          <p:cNvPr id="3" name="TextBox 2"/>
          <p:cNvSpPr txBox="1"/>
          <p:nvPr/>
        </p:nvSpPr>
        <p:spPr>
          <a:xfrm>
            <a:off x="190500" y="2286000"/>
            <a:ext cx="8763000" cy="2523768"/>
          </a:xfrm>
          <a:prstGeom prst="rect">
            <a:avLst/>
          </a:prstGeom>
          <a:noFill/>
        </p:spPr>
        <p:txBody>
          <a:bodyPr wrap="square" rtlCol="0">
            <a:spAutoFit/>
          </a:bodyPr>
          <a:lstStyle/>
          <a:p>
            <a:r>
              <a:rPr lang="en-US" sz="4400" b="1" i="1" dirty="0" smtClean="0">
                <a:solidFill>
                  <a:prstClr val="black"/>
                </a:solidFill>
              </a:rPr>
              <a:t>Students</a:t>
            </a:r>
            <a:r>
              <a:rPr lang="en-US" sz="2400" dirty="0" smtClean="0">
                <a:solidFill>
                  <a:prstClr val="black"/>
                </a:solidFill>
              </a:rPr>
              <a:t> on why they came:</a:t>
            </a:r>
          </a:p>
          <a:p>
            <a:pPr marL="342900" indent="-342900">
              <a:buFontTx/>
              <a:buAutoNum type="arabicPeriod"/>
            </a:pPr>
            <a:r>
              <a:rPr lang="en-US" sz="2400" dirty="0" smtClean="0">
                <a:solidFill>
                  <a:prstClr val="black"/>
                </a:solidFill>
              </a:rPr>
              <a:t>Most students reported because parents made them</a:t>
            </a:r>
          </a:p>
          <a:p>
            <a:pPr marL="342900" indent="-342900">
              <a:buFontTx/>
              <a:buAutoNum type="arabicPeriod"/>
            </a:pPr>
            <a:r>
              <a:rPr lang="en-US" sz="2400" dirty="0" smtClean="0">
                <a:solidFill>
                  <a:prstClr val="black"/>
                </a:solidFill>
              </a:rPr>
              <a:t>Second most common response was because of bad grades</a:t>
            </a:r>
          </a:p>
          <a:p>
            <a:pPr marL="342900" indent="-342900">
              <a:buFontTx/>
              <a:buAutoNum type="arabicPeriod"/>
            </a:pPr>
            <a:r>
              <a:rPr lang="en-US" sz="2400" dirty="0" smtClean="0">
                <a:solidFill>
                  <a:prstClr val="black"/>
                </a:solidFill>
              </a:rPr>
              <a:t>Several reported coming because they had fun</a:t>
            </a:r>
          </a:p>
          <a:p>
            <a:pPr marL="342900" indent="-342900">
              <a:buFontTx/>
              <a:buAutoNum type="arabicPeriod"/>
            </a:pPr>
            <a:r>
              <a:rPr lang="en-US" sz="2400" dirty="0" smtClean="0">
                <a:solidFill>
                  <a:prstClr val="black"/>
                </a:solidFill>
              </a:rPr>
              <a:t>Came for fun, activities, and their friends came</a:t>
            </a:r>
          </a:p>
          <a:p>
            <a:pPr marL="342900" indent="-342900">
              <a:buFontTx/>
              <a:buAutoNum type="arabicPeriod"/>
            </a:pPr>
            <a:endParaRPr lang="en-US" dirty="0">
              <a:solidFill>
                <a:prstClr val="black"/>
              </a:solidFill>
            </a:endParaRPr>
          </a:p>
        </p:txBody>
      </p:sp>
    </p:spTree>
    <p:extLst>
      <p:ext uri="{BB962C8B-B14F-4D97-AF65-F5344CB8AC3E}">
        <p14:creationId xmlns:p14="http://schemas.microsoft.com/office/powerpoint/2010/main" xmlns="" val="39788880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020" y="381000"/>
            <a:ext cx="8011180" cy="2057400"/>
          </a:xfrm>
        </p:spPr>
        <p:style>
          <a:lnRef idx="0">
            <a:schemeClr val="accent1"/>
          </a:lnRef>
          <a:fillRef idx="3">
            <a:schemeClr val="accent1"/>
          </a:fillRef>
          <a:effectRef idx="3">
            <a:schemeClr val="accent1"/>
          </a:effectRef>
          <a:fontRef idx="minor">
            <a:schemeClr val="lt1"/>
          </a:fontRef>
        </p:style>
        <p:txBody>
          <a:bodyPr>
            <a:noAutofit/>
          </a:bodyPr>
          <a:lstStyle/>
          <a:p>
            <a:pPr algn="l"/>
            <a:r>
              <a:rPr lang="en-US" sz="2800" dirty="0" smtClean="0"/>
              <a:t>The purpose of this program was to narrow achievement gaps for all students, especially targeting students who are transient and live in poverty. </a:t>
            </a:r>
            <a:endParaRPr lang="en-US" sz="2800" dirty="0"/>
          </a:p>
        </p:txBody>
      </p:sp>
      <p:sp>
        <p:nvSpPr>
          <p:cNvPr id="3" name="TextBox 2"/>
          <p:cNvSpPr txBox="1"/>
          <p:nvPr/>
        </p:nvSpPr>
        <p:spPr>
          <a:xfrm rot="16200000">
            <a:off x="-462290" y="1117313"/>
            <a:ext cx="20574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t>PURPOSE</a:t>
            </a:r>
            <a:endParaRPr lang="en-US" sz="3200" b="1" dirty="0"/>
          </a:p>
        </p:txBody>
      </p:sp>
      <p:sp>
        <p:nvSpPr>
          <p:cNvPr id="4" name="TextBox 3"/>
          <p:cNvSpPr txBox="1"/>
          <p:nvPr/>
        </p:nvSpPr>
        <p:spPr>
          <a:xfrm rot="16200000">
            <a:off x="-1186190" y="4584413"/>
            <a:ext cx="35052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smtClean="0"/>
              <a:t>IMPETUS</a:t>
            </a:r>
            <a:endParaRPr lang="en-US" sz="3200" b="1" dirty="0"/>
          </a:p>
        </p:txBody>
      </p:sp>
      <p:sp>
        <p:nvSpPr>
          <p:cNvPr id="5" name="Title 1"/>
          <p:cNvSpPr txBox="1">
            <a:spLocks/>
          </p:cNvSpPr>
          <p:nvPr/>
        </p:nvSpPr>
        <p:spPr>
          <a:xfrm>
            <a:off x="828020" y="3124200"/>
            <a:ext cx="8011180" cy="3505200"/>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smtClean="0">
                <a:solidFill>
                  <a:schemeClr val="bg1"/>
                </a:solidFill>
                <a:latin typeface="+mn-lt"/>
              </a:rPr>
              <a:t>Through work with Dr. Joe Murphy (Vanderbilt University) both inside and outside of the district, we realized that students with 2+ year achievement gaps need additional time beyond the 6 hour instructional day to achieve at the same level as their peers that do not start with this gap; Dr. Murphy described a “pancake approach” to meeting the needs of students with obstacles such as poverty and transience; this program seeks to be a crucial layer or “pancake” in a systemic system of supports for these students.</a:t>
            </a:r>
            <a:endParaRPr lang="en-US" sz="2400" dirty="0">
              <a:solidFill>
                <a:schemeClr val="bg1"/>
              </a:solidFill>
              <a:latin typeface="+mn-lt"/>
            </a:endParaRPr>
          </a:p>
        </p:txBody>
      </p:sp>
    </p:spTree>
    <p:extLst>
      <p:ext uri="{BB962C8B-B14F-4D97-AF65-F5344CB8AC3E}">
        <p14:creationId xmlns:p14="http://schemas.microsoft.com/office/powerpoint/2010/main" xmlns="" val="40666810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Student Survey Results</a:t>
            </a:r>
            <a:endParaRPr lang="en-US" dirty="0"/>
          </a:p>
        </p:txBody>
      </p:sp>
      <p:sp>
        <p:nvSpPr>
          <p:cNvPr id="3" name="TextBox 2"/>
          <p:cNvSpPr txBox="1"/>
          <p:nvPr/>
        </p:nvSpPr>
        <p:spPr>
          <a:xfrm>
            <a:off x="190500" y="2286000"/>
            <a:ext cx="8763000" cy="2154436"/>
          </a:xfrm>
          <a:prstGeom prst="rect">
            <a:avLst/>
          </a:prstGeom>
          <a:noFill/>
        </p:spPr>
        <p:txBody>
          <a:bodyPr wrap="square" rtlCol="0">
            <a:spAutoFit/>
          </a:bodyPr>
          <a:lstStyle/>
          <a:p>
            <a:r>
              <a:rPr lang="en-US" sz="4400" b="1" i="1" dirty="0" smtClean="0">
                <a:solidFill>
                  <a:prstClr val="black"/>
                </a:solidFill>
              </a:rPr>
              <a:t>Students</a:t>
            </a:r>
            <a:r>
              <a:rPr lang="en-US" sz="2400" dirty="0" smtClean="0">
                <a:solidFill>
                  <a:prstClr val="black"/>
                </a:solidFill>
              </a:rPr>
              <a:t> on what they liked most:</a:t>
            </a:r>
          </a:p>
          <a:p>
            <a:pPr marL="342900" indent="-342900">
              <a:buFontTx/>
              <a:buAutoNum type="arabicPeriod"/>
            </a:pPr>
            <a:r>
              <a:rPr lang="en-US" sz="2400" dirty="0" smtClean="0">
                <a:solidFill>
                  <a:prstClr val="black"/>
                </a:solidFill>
              </a:rPr>
              <a:t>Gym activities</a:t>
            </a:r>
          </a:p>
          <a:p>
            <a:pPr marL="342900" indent="-342900">
              <a:buFontTx/>
              <a:buAutoNum type="arabicPeriod"/>
            </a:pPr>
            <a:r>
              <a:rPr lang="en-US" sz="2400" dirty="0" smtClean="0">
                <a:solidFill>
                  <a:prstClr val="black"/>
                </a:solidFill>
              </a:rPr>
              <a:t>Got to be with friends</a:t>
            </a:r>
          </a:p>
          <a:p>
            <a:pPr marL="342900" indent="-342900">
              <a:buFontTx/>
              <a:buAutoNum type="arabicPeriod"/>
            </a:pPr>
            <a:r>
              <a:rPr lang="en-US" sz="2400" dirty="0" smtClean="0">
                <a:solidFill>
                  <a:prstClr val="black"/>
                </a:solidFill>
              </a:rPr>
              <a:t>Snacks and drinks</a:t>
            </a:r>
          </a:p>
          <a:p>
            <a:pPr marL="342900" indent="-342900">
              <a:buFontTx/>
              <a:buAutoNum type="arabicPeriod"/>
            </a:pPr>
            <a:endParaRPr lang="en-US" dirty="0">
              <a:solidFill>
                <a:prstClr val="black"/>
              </a:solidFill>
            </a:endParaRPr>
          </a:p>
        </p:txBody>
      </p:sp>
    </p:spTree>
    <p:extLst>
      <p:ext uri="{BB962C8B-B14F-4D97-AF65-F5344CB8AC3E}">
        <p14:creationId xmlns:p14="http://schemas.microsoft.com/office/powerpoint/2010/main" xmlns="" val="14913696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Student Survey Results</a:t>
            </a:r>
            <a:endParaRPr lang="en-US" dirty="0"/>
          </a:p>
        </p:txBody>
      </p:sp>
      <p:sp>
        <p:nvSpPr>
          <p:cNvPr id="3" name="TextBox 2"/>
          <p:cNvSpPr txBox="1"/>
          <p:nvPr/>
        </p:nvSpPr>
        <p:spPr>
          <a:xfrm>
            <a:off x="190500" y="2286000"/>
            <a:ext cx="8763000" cy="2893100"/>
          </a:xfrm>
          <a:prstGeom prst="rect">
            <a:avLst/>
          </a:prstGeom>
          <a:noFill/>
        </p:spPr>
        <p:txBody>
          <a:bodyPr wrap="square" rtlCol="0">
            <a:spAutoFit/>
          </a:bodyPr>
          <a:lstStyle/>
          <a:p>
            <a:r>
              <a:rPr lang="en-US" sz="4400" b="1" i="1" dirty="0" smtClean="0">
                <a:solidFill>
                  <a:prstClr val="black"/>
                </a:solidFill>
              </a:rPr>
              <a:t>Students</a:t>
            </a:r>
            <a:r>
              <a:rPr lang="en-US" sz="2400" dirty="0" smtClean="0">
                <a:solidFill>
                  <a:prstClr val="black"/>
                </a:solidFill>
              </a:rPr>
              <a:t> on what they liked least:</a:t>
            </a:r>
          </a:p>
          <a:p>
            <a:pPr marL="342900" indent="-342900">
              <a:buFontTx/>
              <a:buAutoNum type="arabicPeriod"/>
            </a:pPr>
            <a:r>
              <a:rPr lang="en-US" sz="2400" dirty="0" smtClean="0">
                <a:solidFill>
                  <a:prstClr val="black"/>
                </a:solidFill>
              </a:rPr>
              <a:t>Math class</a:t>
            </a:r>
          </a:p>
          <a:p>
            <a:pPr marL="342900" indent="-342900">
              <a:buFontTx/>
              <a:buAutoNum type="arabicPeriod"/>
            </a:pPr>
            <a:r>
              <a:rPr lang="en-US" sz="2400" dirty="0" smtClean="0">
                <a:solidFill>
                  <a:prstClr val="black"/>
                </a:solidFill>
              </a:rPr>
              <a:t>Classes in general</a:t>
            </a:r>
          </a:p>
          <a:p>
            <a:pPr marL="342900" indent="-342900">
              <a:buFontTx/>
              <a:buAutoNum type="arabicPeriod"/>
            </a:pPr>
            <a:r>
              <a:rPr lang="en-US" sz="2400" dirty="0" smtClean="0">
                <a:solidFill>
                  <a:prstClr val="black"/>
                </a:solidFill>
              </a:rPr>
              <a:t>Some teachers</a:t>
            </a:r>
          </a:p>
          <a:p>
            <a:pPr marL="342900" indent="-342900">
              <a:buFontTx/>
              <a:buAutoNum type="arabicPeriod"/>
            </a:pPr>
            <a:r>
              <a:rPr lang="en-US" sz="2400" dirty="0" smtClean="0">
                <a:solidFill>
                  <a:prstClr val="black"/>
                </a:solidFill>
              </a:rPr>
              <a:t>Staying so late</a:t>
            </a:r>
          </a:p>
          <a:p>
            <a:pPr marL="342900" indent="-342900">
              <a:buFontTx/>
              <a:buAutoNum type="arabicPeriod"/>
            </a:pPr>
            <a:r>
              <a:rPr lang="en-US" sz="2400" dirty="0" smtClean="0">
                <a:solidFill>
                  <a:prstClr val="black"/>
                </a:solidFill>
              </a:rPr>
              <a:t>The work</a:t>
            </a:r>
          </a:p>
          <a:p>
            <a:pPr marL="342900" indent="-342900">
              <a:buFontTx/>
              <a:buAutoNum type="arabicPeriod"/>
            </a:pPr>
            <a:endParaRPr lang="en-US" dirty="0">
              <a:solidFill>
                <a:prstClr val="black"/>
              </a:solidFill>
            </a:endParaRPr>
          </a:p>
        </p:txBody>
      </p:sp>
    </p:spTree>
    <p:extLst>
      <p:ext uri="{BB962C8B-B14F-4D97-AF65-F5344CB8AC3E}">
        <p14:creationId xmlns:p14="http://schemas.microsoft.com/office/powerpoint/2010/main" xmlns="" val="22111134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Student Survey Results</a:t>
            </a:r>
            <a:endParaRPr lang="en-US" dirty="0"/>
          </a:p>
        </p:txBody>
      </p:sp>
      <p:sp>
        <p:nvSpPr>
          <p:cNvPr id="3" name="TextBox 2"/>
          <p:cNvSpPr txBox="1"/>
          <p:nvPr/>
        </p:nvSpPr>
        <p:spPr>
          <a:xfrm>
            <a:off x="190500" y="2286000"/>
            <a:ext cx="8763000" cy="3631763"/>
          </a:xfrm>
          <a:prstGeom prst="rect">
            <a:avLst/>
          </a:prstGeom>
          <a:noFill/>
        </p:spPr>
        <p:txBody>
          <a:bodyPr wrap="square" rtlCol="0">
            <a:spAutoFit/>
          </a:bodyPr>
          <a:lstStyle/>
          <a:p>
            <a:r>
              <a:rPr lang="en-US" sz="4400" b="1" i="1" dirty="0" smtClean="0">
                <a:solidFill>
                  <a:prstClr val="black"/>
                </a:solidFill>
              </a:rPr>
              <a:t>Students</a:t>
            </a:r>
            <a:r>
              <a:rPr lang="en-US" sz="2400" dirty="0" smtClean="0">
                <a:solidFill>
                  <a:prstClr val="black"/>
                </a:solidFill>
              </a:rPr>
              <a:t> on what they would change to make better:</a:t>
            </a:r>
          </a:p>
          <a:p>
            <a:pPr marL="342900" indent="-342900">
              <a:buFontTx/>
              <a:buAutoNum type="arabicPeriod"/>
            </a:pPr>
            <a:r>
              <a:rPr lang="en-US" sz="2400" dirty="0" smtClean="0">
                <a:solidFill>
                  <a:prstClr val="black"/>
                </a:solidFill>
              </a:rPr>
              <a:t>Nothing</a:t>
            </a:r>
          </a:p>
          <a:p>
            <a:pPr marL="342900" indent="-342900">
              <a:buFontTx/>
              <a:buAutoNum type="arabicPeriod"/>
            </a:pPr>
            <a:r>
              <a:rPr lang="en-US" sz="2400" dirty="0" smtClean="0">
                <a:solidFill>
                  <a:prstClr val="black"/>
                </a:solidFill>
              </a:rPr>
              <a:t>More fun in class</a:t>
            </a:r>
          </a:p>
          <a:p>
            <a:pPr marL="342900" indent="-342900">
              <a:buFontTx/>
              <a:buAutoNum type="arabicPeriod"/>
            </a:pPr>
            <a:r>
              <a:rPr lang="en-US" sz="2400" dirty="0" smtClean="0">
                <a:solidFill>
                  <a:prstClr val="black"/>
                </a:solidFill>
              </a:rPr>
              <a:t>Pick their classes</a:t>
            </a:r>
          </a:p>
          <a:p>
            <a:pPr marL="342900" indent="-342900">
              <a:buFontTx/>
              <a:buAutoNum type="arabicPeriod"/>
            </a:pPr>
            <a:r>
              <a:rPr lang="en-US" sz="2400" dirty="0" smtClean="0">
                <a:solidFill>
                  <a:prstClr val="black"/>
                </a:solidFill>
              </a:rPr>
              <a:t>More time in gym</a:t>
            </a:r>
          </a:p>
          <a:p>
            <a:pPr marL="342900" indent="-342900">
              <a:buFontTx/>
              <a:buAutoNum type="arabicPeriod"/>
            </a:pPr>
            <a:r>
              <a:rPr lang="en-US" sz="2400" dirty="0" smtClean="0">
                <a:solidFill>
                  <a:prstClr val="black"/>
                </a:solidFill>
              </a:rPr>
              <a:t>Play more games</a:t>
            </a:r>
          </a:p>
          <a:p>
            <a:pPr marL="342900" indent="-342900">
              <a:buFontTx/>
              <a:buAutoNum type="arabicPeriod"/>
            </a:pPr>
            <a:r>
              <a:rPr lang="en-US" sz="2400" dirty="0" smtClean="0">
                <a:solidFill>
                  <a:prstClr val="black"/>
                </a:solidFill>
              </a:rPr>
              <a:t>Make it shorter</a:t>
            </a:r>
          </a:p>
          <a:p>
            <a:pPr marL="342900" indent="-342900">
              <a:buFontTx/>
              <a:buAutoNum type="arabicPeriod"/>
            </a:pPr>
            <a:r>
              <a:rPr lang="en-US" sz="2400" dirty="0" smtClean="0">
                <a:solidFill>
                  <a:prstClr val="black"/>
                </a:solidFill>
              </a:rPr>
              <a:t>Offer better snacks</a:t>
            </a:r>
          </a:p>
          <a:p>
            <a:pPr marL="342900" indent="-342900">
              <a:buFontTx/>
              <a:buAutoNum type="arabicPeriod"/>
            </a:pPr>
            <a:endParaRPr lang="en-US" dirty="0">
              <a:solidFill>
                <a:prstClr val="black"/>
              </a:solidFill>
            </a:endParaRPr>
          </a:p>
        </p:txBody>
      </p:sp>
    </p:spTree>
    <p:extLst>
      <p:ext uri="{BB962C8B-B14F-4D97-AF65-F5344CB8AC3E}">
        <p14:creationId xmlns:p14="http://schemas.microsoft.com/office/powerpoint/2010/main" xmlns="" val="1566797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Student Survey Results</a:t>
            </a:r>
            <a:endParaRPr lang="en-US" dirty="0"/>
          </a:p>
        </p:txBody>
      </p:sp>
      <p:sp>
        <p:nvSpPr>
          <p:cNvPr id="3" name="TextBox 2"/>
          <p:cNvSpPr txBox="1"/>
          <p:nvPr/>
        </p:nvSpPr>
        <p:spPr>
          <a:xfrm>
            <a:off x="190500" y="2286000"/>
            <a:ext cx="8763000" cy="2616101"/>
          </a:xfrm>
          <a:prstGeom prst="rect">
            <a:avLst/>
          </a:prstGeom>
          <a:noFill/>
        </p:spPr>
        <p:txBody>
          <a:bodyPr wrap="square" rtlCol="0">
            <a:spAutoFit/>
          </a:bodyPr>
          <a:lstStyle/>
          <a:p>
            <a:r>
              <a:rPr lang="en-US" sz="4400" b="1" i="1" dirty="0" smtClean="0">
                <a:solidFill>
                  <a:prstClr val="black"/>
                </a:solidFill>
              </a:rPr>
              <a:t>Students</a:t>
            </a:r>
            <a:r>
              <a:rPr lang="en-US" sz="2400" dirty="0" smtClean="0">
                <a:solidFill>
                  <a:prstClr val="black"/>
                </a:solidFill>
              </a:rPr>
              <a:t> on what else they had to add about the program:</a:t>
            </a:r>
          </a:p>
          <a:p>
            <a:pPr marL="342900" indent="-342900">
              <a:buFontTx/>
              <a:buAutoNum type="arabicPeriod"/>
            </a:pPr>
            <a:r>
              <a:rPr lang="en-US" sz="2400" dirty="0" smtClean="0">
                <a:solidFill>
                  <a:prstClr val="black"/>
                </a:solidFill>
              </a:rPr>
              <a:t>It was really fun.</a:t>
            </a:r>
          </a:p>
          <a:p>
            <a:pPr marL="342900" indent="-342900">
              <a:buFontTx/>
              <a:buAutoNum type="arabicPeriod"/>
            </a:pPr>
            <a:r>
              <a:rPr lang="en-US" sz="2400" dirty="0" smtClean="0">
                <a:solidFill>
                  <a:prstClr val="black"/>
                </a:solidFill>
              </a:rPr>
              <a:t>It’s awesome.</a:t>
            </a:r>
          </a:p>
          <a:p>
            <a:pPr marL="342900" indent="-342900">
              <a:buFontTx/>
              <a:buAutoNum type="arabicPeriod"/>
            </a:pPr>
            <a:r>
              <a:rPr lang="en-US" sz="2400" dirty="0" smtClean="0">
                <a:solidFill>
                  <a:prstClr val="black"/>
                </a:solidFill>
              </a:rPr>
              <a:t>I really liked the program and teachers.</a:t>
            </a:r>
          </a:p>
          <a:p>
            <a:pPr marL="342900" indent="-342900">
              <a:buFontTx/>
              <a:buAutoNum type="arabicPeriod"/>
            </a:pPr>
            <a:r>
              <a:rPr lang="en-US" sz="2400" dirty="0" smtClean="0">
                <a:solidFill>
                  <a:prstClr val="black"/>
                </a:solidFill>
              </a:rPr>
              <a:t>It stinks.</a:t>
            </a:r>
          </a:p>
          <a:p>
            <a:pPr marL="342900" indent="-342900">
              <a:buFontTx/>
              <a:buAutoNum type="arabicPeriod"/>
            </a:pPr>
            <a:r>
              <a:rPr lang="en-US" sz="2400" dirty="0" smtClean="0">
                <a:solidFill>
                  <a:prstClr val="black"/>
                </a:solidFill>
              </a:rPr>
              <a:t>I hate the program.</a:t>
            </a:r>
            <a:endParaRPr lang="en-US" dirty="0">
              <a:solidFill>
                <a:prstClr val="black"/>
              </a:solidFill>
            </a:endParaRPr>
          </a:p>
        </p:txBody>
      </p:sp>
    </p:spTree>
    <p:extLst>
      <p:ext uri="{BB962C8B-B14F-4D97-AF65-F5344CB8AC3E}">
        <p14:creationId xmlns:p14="http://schemas.microsoft.com/office/powerpoint/2010/main" xmlns="" val="30757714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Conclusions</a:t>
            </a:r>
            <a:endParaRPr lang="en-US" dirty="0"/>
          </a:p>
        </p:txBody>
      </p:sp>
      <p:sp>
        <p:nvSpPr>
          <p:cNvPr id="3" name="TextBox 2"/>
          <p:cNvSpPr txBox="1"/>
          <p:nvPr/>
        </p:nvSpPr>
        <p:spPr>
          <a:xfrm>
            <a:off x="127954" y="1600200"/>
            <a:ext cx="8839200"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smtClean="0"/>
              <a:t>There was evidence of marginal statistical significance of program effectiveness for math students gain scores.  Math gain scores improved  up to  an average of 34 points more for those in the program 80% of the time vs. those not in the  program.</a:t>
            </a:r>
            <a:endParaRPr lang="en-US" dirty="0"/>
          </a:p>
        </p:txBody>
      </p:sp>
      <p:sp>
        <p:nvSpPr>
          <p:cNvPr id="4" name="TextBox 3"/>
          <p:cNvSpPr txBox="1"/>
          <p:nvPr/>
        </p:nvSpPr>
        <p:spPr>
          <a:xfrm>
            <a:off x="139153" y="2814191"/>
            <a:ext cx="8842247" cy="923330"/>
          </a:xfrm>
          <a:custGeom>
            <a:avLst/>
            <a:gdLst>
              <a:gd name="connsiteX0" fmla="*/ 0 w 8842248"/>
              <a:gd name="connsiteY0" fmla="*/ 0 h 646331"/>
              <a:gd name="connsiteX1" fmla="*/ 8842248 w 8842248"/>
              <a:gd name="connsiteY1" fmla="*/ 0 h 646331"/>
              <a:gd name="connsiteX2" fmla="*/ 8842248 w 8842248"/>
              <a:gd name="connsiteY2" fmla="*/ 646331 h 646331"/>
              <a:gd name="connsiteX3" fmla="*/ 0 w 8842248"/>
              <a:gd name="connsiteY3" fmla="*/ 646331 h 646331"/>
              <a:gd name="connsiteX4" fmla="*/ 0 w 8842248"/>
              <a:gd name="connsiteY4" fmla="*/ 0 h 646331"/>
              <a:gd name="connsiteX0" fmla="*/ 0 w 8842248"/>
              <a:gd name="connsiteY0" fmla="*/ 0 h 669777"/>
              <a:gd name="connsiteX1" fmla="*/ 8842248 w 8842248"/>
              <a:gd name="connsiteY1" fmla="*/ 0 h 669777"/>
              <a:gd name="connsiteX2" fmla="*/ 8818802 w 8842248"/>
              <a:gd name="connsiteY2" fmla="*/ 669777 h 669777"/>
              <a:gd name="connsiteX3" fmla="*/ 0 w 8842248"/>
              <a:gd name="connsiteY3" fmla="*/ 646331 h 669777"/>
              <a:gd name="connsiteX4" fmla="*/ 0 w 8842248"/>
              <a:gd name="connsiteY4" fmla="*/ 0 h 669777"/>
              <a:gd name="connsiteX0" fmla="*/ 11723 w 8853971"/>
              <a:gd name="connsiteY0" fmla="*/ 0 h 986300"/>
              <a:gd name="connsiteX1" fmla="*/ 8853971 w 8853971"/>
              <a:gd name="connsiteY1" fmla="*/ 0 h 986300"/>
              <a:gd name="connsiteX2" fmla="*/ 8830525 w 8853971"/>
              <a:gd name="connsiteY2" fmla="*/ 669777 h 986300"/>
              <a:gd name="connsiteX3" fmla="*/ 0 w 8853971"/>
              <a:gd name="connsiteY3" fmla="*/ 986300 h 986300"/>
              <a:gd name="connsiteX4" fmla="*/ 11723 w 8853971"/>
              <a:gd name="connsiteY4" fmla="*/ 0 h 986300"/>
              <a:gd name="connsiteX0" fmla="*/ 11723 w 8853971"/>
              <a:gd name="connsiteY0" fmla="*/ 0 h 1068361"/>
              <a:gd name="connsiteX1" fmla="*/ 8853971 w 8853971"/>
              <a:gd name="connsiteY1" fmla="*/ 0 h 1068361"/>
              <a:gd name="connsiteX2" fmla="*/ 8818802 w 8853971"/>
              <a:gd name="connsiteY2" fmla="*/ 1068361 h 1068361"/>
              <a:gd name="connsiteX3" fmla="*/ 0 w 8853971"/>
              <a:gd name="connsiteY3" fmla="*/ 986300 h 1068361"/>
              <a:gd name="connsiteX4" fmla="*/ 11723 w 8853971"/>
              <a:gd name="connsiteY4" fmla="*/ 0 h 1068361"/>
              <a:gd name="connsiteX0" fmla="*/ 11723 w 8853971"/>
              <a:gd name="connsiteY0" fmla="*/ 0 h 986300"/>
              <a:gd name="connsiteX1" fmla="*/ 8853971 w 8853971"/>
              <a:gd name="connsiteY1" fmla="*/ 0 h 986300"/>
              <a:gd name="connsiteX2" fmla="*/ 8818802 w 8853971"/>
              <a:gd name="connsiteY2" fmla="*/ 974577 h 986300"/>
              <a:gd name="connsiteX3" fmla="*/ 0 w 8853971"/>
              <a:gd name="connsiteY3" fmla="*/ 986300 h 986300"/>
              <a:gd name="connsiteX4" fmla="*/ 11723 w 8853971"/>
              <a:gd name="connsiteY4" fmla="*/ 0 h 98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3971" h="986300">
                <a:moveTo>
                  <a:pt x="11723" y="0"/>
                </a:moveTo>
                <a:lnTo>
                  <a:pt x="8853971" y="0"/>
                </a:lnTo>
                <a:lnTo>
                  <a:pt x="8818802" y="974577"/>
                </a:lnTo>
                <a:lnTo>
                  <a:pt x="0" y="986300"/>
                </a:lnTo>
                <a:lnTo>
                  <a:pt x="11723" y="0"/>
                </a:lnTo>
                <a:close/>
              </a:path>
            </a:pathLst>
          </a:cu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There was evidence of marginal statistical significance of  program effectiveness for reading students  gain scores.  Reading gain scores improved  up to an average  of 42 points  more for those in the program 80% of the time vs. those in the program</a:t>
            </a:r>
            <a:r>
              <a:rPr lang="en-US" sz="1600" dirty="0" smtClean="0"/>
              <a:t>.</a:t>
            </a:r>
            <a:endParaRPr lang="en-US" sz="1600" dirty="0"/>
          </a:p>
        </p:txBody>
      </p:sp>
      <p:sp>
        <p:nvSpPr>
          <p:cNvPr id="5" name="TextBox 4"/>
          <p:cNvSpPr txBox="1"/>
          <p:nvPr/>
        </p:nvSpPr>
        <p:spPr>
          <a:xfrm>
            <a:off x="56092" y="4302368"/>
            <a:ext cx="8819326"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smtClean="0"/>
              <a:t>At the end of the 20 week program, there was a difference in gains when comparing 5</a:t>
            </a:r>
            <a:r>
              <a:rPr lang="en-US" baseline="30000" dirty="0" smtClean="0"/>
              <a:t>th</a:t>
            </a:r>
            <a:r>
              <a:rPr lang="en-US" dirty="0" smtClean="0"/>
              <a:t> grade math extended day students to the non-extended day students in math  which warranted a separate analysis for 5</a:t>
            </a:r>
            <a:r>
              <a:rPr lang="en-US" baseline="30000" dirty="0" smtClean="0"/>
              <a:t>th</a:t>
            </a:r>
            <a:r>
              <a:rPr lang="en-US" dirty="0" smtClean="0"/>
              <a:t> grade math  students.</a:t>
            </a:r>
            <a:endParaRPr lang="en-US" dirty="0"/>
          </a:p>
        </p:txBody>
      </p:sp>
      <p:sp>
        <p:nvSpPr>
          <p:cNvPr id="15" name="Content Placeholder 14"/>
          <p:cNvSpPr>
            <a:spLocks noGrp="1"/>
          </p:cNvSpPr>
          <p:nvPr>
            <p:ph idx="1"/>
          </p:nvPr>
        </p:nvSpPr>
        <p:spPr>
          <a:xfrm>
            <a:off x="228600" y="5715000"/>
            <a:ext cx="8458200" cy="411163"/>
          </a:xfrm>
        </p:spPr>
        <p:txBody>
          <a:bodyPr>
            <a:normAutofit fontScale="77500" lnSpcReduction="20000"/>
          </a:bodyPr>
          <a:lstStyle/>
          <a:p>
            <a:endParaRPr lang="en-US" dirty="0"/>
          </a:p>
        </p:txBody>
      </p:sp>
    </p:spTree>
    <p:extLst>
      <p:ext uri="{BB962C8B-B14F-4D97-AF65-F5344CB8AC3E}">
        <p14:creationId xmlns:p14="http://schemas.microsoft.com/office/powerpoint/2010/main" xmlns="" val="37167438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8" name="TextBox 7"/>
          <p:cNvSpPr txBox="1"/>
          <p:nvPr/>
        </p:nvSpPr>
        <p:spPr>
          <a:xfrm>
            <a:off x="156949" y="1905000"/>
            <a:ext cx="8842248"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At the end of the 20 week program, </a:t>
            </a:r>
            <a:r>
              <a:rPr lang="en-US" dirty="0"/>
              <a:t>there was a difference in gains when comparing </a:t>
            </a:r>
            <a:r>
              <a:rPr lang="en-US" dirty="0" smtClean="0"/>
              <a:t>the 5</a:t>
            </a:r>
            <a:r>
              <a:rPr lang="en-US" baseline="30000" dirty="0" smtClean="0"/>
              <a:t>th</a:t>
            </a:r>
            <a:r>
              <a:rPr lang="en-US" dirty="0" smtClean="0"/>
              <a:t> grade reading extended day students </a:t>
            </a:r>
            <a:r>
              <a:rPr lang="en-US" dirty="0"/>
              <a:t>to the non-extended day students in </a:t>
            </a:r>
            <a:r>
              <a:rPr lang="en-US" dirty="0" smtClean="0"/>
              <a:t>reading which warranted a separate analysis for 5</a:t>
            </a:r>
            <a:r>
              <a:rPr lang="en-US" baseline="30000" dirty="0" smtClean="0"/>
              <a:t>th</a:t>
            </a:r>
            <a:r>
              <a:rPr lang="en-US" dirty="0" smtClean="0"/>
              <a:t> grade reading students.</a:t>
            </a:r>
            <a:endParaRPr lang="en-US" dirty="0"/>
          </a:p>
        </p:txBody>
      </p:sp>
      <p:sp>
        <p:nvSpPr>
          <p:cNvPr id="10" name="TextBox 9"/>
          <p:cNvSpPr txBox="1"/>
          <p:nvPr/>
        </p:nvSpPr>
        <p:spPr>
          <a:xfrm>
            <a:off x="150876" y="3124200"/>
            <a:ext cx="884224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solidFill>
                  <a:prstClr val="black"/>
                </a:solidFill>
              </a:rPr>
              <a:t>Implementation of programs were inconsistent</a:t>
            </a:r>
          </a:p>
        </p:txBody>
      </p:sp>
      <p:sp>
        <p:nvSpPr>
          <p:cNvPr id="11" name="TextBox 10"/>
          <p:cNvSpPr txBox="1"/>
          <p:nvPr/>
        </p:nvSpPr>
        <p:spPr>
          <a:xfrm>
            <a:off x="0" y="4038545"/>
            <a:ext cx="8842248"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dirty="0">
                <a:solidFill>
                  <a:prstClr val="black"/>
                </a:solidFill>
              </a:rPr>
              <a:t>Time spent on the programs varied</a:t>
            </a:r>
          </a:p>
        </p:txBody>
      </p:sp>
      <p:sp>
        <p:nvSpPr>
          <p:cNvPr id="12" name="Content Placeholder 11"/>
          <p:cNvSpPr txBox="1">
            <a:spLocks/>
          </p:cNvSpPr>
          <p:nvPr/>
        </p:nvSpPr>
        <p:spPr>
          <a:xfrm>
            <a:off x="47392" y="4964668"/>
            <a:ext cx="8747464" cy="369332"/>
          </a:xfrm>
          <a:prstGeom prst="rect">
            <a:avLst/>
          </a:prstGeom>
        </p:spPr>
        <p:style>
          <a:lnRef idx="2">
            <a:schemeClr val="accent4"/>
          </a:lnRef>
          <a:fillRef idx="1">
            <a:schemeClr val="lt1"/>
          </a:fillRef>
          <a:effectRef idx="0">
            <a:schemeClr val="accent4"/>
          </a:effectRef>
          <a:fontRef idx="minor">
            <a:schemeClr val="dk1"/>
          </a:fontRef>
        </p:style>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1800" dirty="0" smtClean="0">
                <a:solidFill>
                  <a:prstClr val="black"/>
                </a:solidFill>
              </a:rPr>
              <a:t>Longitudinal data needs to be collected over time</a:t>
            </a:r>
            <a:endParaRPr lang="en-US" sz="1800" dirty="0">
              <a:solidFill>
                <a:prstClr val="black"/>
              </a:solidFill>
            </a:endParaRPr>
          </a:p>
        </p:txBody>
      </p:sp>
    </p:spTree>
    <p:extLst>
      <p:ext uri="{BB962C8B-B14F-4D97-AF65-F5344CB8AC3E}">
        <p14:creationId xmlns:p14="http://schemas.microsoft.com/office/powerpoint/2010/main" xmlns="" val="41665637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Notes</a:t>
            </a:r>
            <a:endParaRPr lang="en-US" dirty="0"/>
          </a:p>
        </p:txBody>
      </p:sp>
      <p:sp>
        <p:nvSpPr>
          <p:cNvPr id="3" name="TextBox 2"/>
          <p:cNvSpPr txBox="1"/>
          <p:nvPr/>
        </p:nvSpPr>
        <p:spPr>
          <a:xfrm>
            <a:off x="381000" y="3200400"/>
            <a:ext cx="8382000" cy="83099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400" dirty="0" smtClean="0"/>
              <a:t>Extended school students represent lower starting test scores than non-extended day students.</a:t>
            </a:r>
            <a:endParaRPr lang="en-US" sz="2400" dirty="0"/>
          </a:p>
        </p:txBody>
      </p:sp>
      <p:sp>
        <p:nvSpPr>
          <p:cNvPr id="5" name="TextBox 4"/>
          <p:cNvSpPr txBox="1"/>
          <p:nvPr/>
        </p:nvSpPr>
        <p:spPr>
          <a:xfrm>
            <a:off x="304800" y="1295400"/>
            <a:ext cx="8610600" cy="56938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100" dirty="0" smtClean="0"/>
              <a:t>Total sample represents 2011 – 2012 </a:t>
            </a:r>
            <a:r>
              <a:rPr lang="en-US" sz="3100" dirty="0" err="1" smtClean="0"/>
              <a:t>Scantron</a:t>
            </a:r>
            <a:r>
              <a:rPr lang="en-US" sz="3100" dirty="0" smtClean="0"/>
              <a:t> data.</a:t>
            </a:r>
            <a:endParaRPr lang="en-US" sz="3100" dirty="0"/>
          </a:p>
        </p:txBody>
      </p:sp>
      <p:sp>
        <p:nvSpPr>
          <p:cNvPr id="6" name="Rectangle 5"/>
          <p:cNvSpPr/>
          <p:nvPr/>
        </p:nvSpPr>
        <p:spPr>
          <a:xfrm>
            <a:off x="457200" y="4343400"/>
            <a:ext cx="8382000" cy="175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Extended day students raw gap score difference  in reading  mean started </a:t>
            </a:r>
            <a:r>
              <a:rPr lang="en-US" sz="2400" u="sng" dirty="0" smtClean="0"/>
              <a:t>68 points lower </a:t>
            </a:r>
            <a:r>
              <a:rPr lang="en-US" sz="2400" dirty="0" smtClean="0"/>
              <a:t>than non –extended  school students.  </a:t>
            </a:r>
          </a:p>
          <a:p>
            <a:endParaRPr lang="en-US" sz="2400" dirty="0" smtClean="0"/>
          </a:p>
          <a:p>
            <a:r>
              <a:rPr lang="en-US" sz="2400" dirty="0" smtClean="0"/>
              <a:t>Extended day students raw score  difference in  math mean was </a:t>
            </a:r>
            <a:r>
              <a:rPr lang="en-US" sz="2400" u="sng" dirty="0" smtClean="0"/>
              <a:t>152 points lower  </a:t>
            </a:r>
            <a:r>
              <a:rPr lang="en-US" sz="2400" dirty="0" smtClean="0"/>
              <a:t>than  non –extended  school students.</a:t>
            </a:r>
            <a:endParaRPr lang="en-US" sz="2400" dirty="0"/>
          </a:p>
        </p:txBody>
      </p:sp>
      <p:sp>
        <p:nvSpPr>
          <p:cNvPr id="7" name="TextBox 6"/>
          <p:cNvSpPr txBox="1"/>
          <p:nvPr/>
        </p:nvSpPr>
        <p:spPr>
          <a:xfrm>
            <a:off x="381000" y="2209800"/>
            <a:ext cx="8458200"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smtClean="0"/>
              <a:t>Sample of extended and non-extended day students contain a distribution of ability levels from high to low.</a:t>
            </a:r>
            <a:endParaRPr lang="en-US" sz="2400" dirty="0"/>
          </a:p>
        </p:txBody>
      </p:sp>
    </p:spTree>
    <p:extLst>
      <p:ext uri="{BB962C8B-B14F-4D97-AF65-F5344CB8AC3E}">
        <p14:creationId xmlns:p14="http://schemas.microsoft.com/office/powerpoint/2010/main" xmlns="" val="11380146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Notes</a:t>
            </a:r>
            <a:endParaRPr lang="en-US" dirty="0"/>
          </a:p>
        </p:txBody>
      </p:sp>
      <p:sp>
        <p:nvSpPr>
          <p:cNvPr id="4" name="TextBox 3"/>
          <p:cNvSpPr txBox="1"/>
          <p:nvPr/>
        </p:nvSpPr>
        <p:spPr>
          <a:xfrm>
            <a:off x="4648200" y="4191000"/>
            <a:ext cx="3657600" cy="120032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dirty="0" smtClean="0"/>
              <a:t>Only 50% of teachers in the program at RAJMS were content specialists. </a:t>
            </a:r>
            <a:endParaRPr lang="en-US" sz="2400" dirty="0"/>
          </a:p>
        </p:txBody>
      </p:sp>
      <p:sp>
        <p:nvSpPr>
          <p:cNvPr id="5" name="TextBox 4"/>
          <p:cNvSpPr txBox="1"/>
          <p:nvPr/>
        </p:nvSpPr>
        <p:spPr>
          <a:xfrm>
            <a:off x="4648200" y="1524000"/>
            <a:ext cx="3657600" cy="2308324"/>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400" dirty="0" smtClean="0"/>
              <a:t> Student pre-selected physical activity courses were not implemented resulting in a decrease in student engagement in the program . </a:t>
            </a:r>
            <a:endParaRPr lang="en-US" sz="2400" dirty="0"/>
          </a:p>
        </p:txBody>
      </p:sp>
      <p:sp>
        <p:nvSpPr>
          <p:cNvPr id="6" name="Rectangle 5"/>
          <p:cNvSpPr/>
          <p:nvPr/>
        </p:nvSpPr>
        <p:spPr>
          <a:xfrm>
            <a:off x="609600" y="1524000"/>
            <a:ext cx="3810001" cy="3046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t>Inconsistent  teacher attendance resulted in  a lack of fidelity in instructional implementation.</a:t>
            </a:r>
          </a:p>
          <a:p>
            <a:pPr lvl="1">
              <a:buFont typeface="Arial" pitchFamily="34" charset="0"/>
              <a:buChar char="•"/>
            </a:pPr>
            <a:r>
              <a:rPr lang="en-US" sz="2200" dirty="0" smtClean="0"/>
              <a:t>51% teacher absence rate at CES</a:t>
            </a:r>
          </a:p>
          <a:p>
            <a:pPr lvl="1">
              <a:buFont typeface="Arial" pitchFamily="34" charset="0"/>
              <a:buChar char="•"/>
            </a:pPr>
            <a:r>
              <a:rPr lang="en-US" sz="2200" dirty="0" smtClean="0"/>
              <a:t>30% absence rate at RAJMS</a:t>
            </a:r>
          </a:p>
          <a:p>
            <a:pPr lvl="1">
              <a:buFont typeface="Arial" pitchFamily="34" charset="0"/>
              <a:buChar char="•"/>
            </a:pPr>
            <a:endParaRPr lang="en-US" sz="2200" dirty="0"/>
          </a:p>
        </p:txBody>
      </p:sp>
    </p:spTree>
    <p:extLst>
      <p:ext uri="{BB962C8B-B14F-4D97-AF65-F5344CB8AC3E}">
        <p14:creationId xmlns:p14="http://schemas.microsoft.com/office/powerpoint/2010/main" xmlns="" val="3415147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t>
            </a:r>
            <a:endParaRPr lang="en-US" dirty="0"/>
          </a:p>
        </p:txBody>
      </p:sp>
      <p:sp>
        <p:nvSpPr>
          <p:cNvPr id="3" name="Content Placeholder 2"/>
          <p:cNvSpPr>
            <a:spLocks noGrp="1"/>
          </p:cNvSpPr>
          <p:nvPr>
            <p:ph sz="half" idx="1"/>
          </p:nvPr>
        </p:nvSpPr>
        <p:spPr/>
        <p:txBody>
          <a:bodyPr>
            <a:normAutofit fontScale="62500" lnSpcReduction="20000"/>
          </a:bodyPr>
          <a:lstStyle/>
          <a:p>
            <a:pPr>
              <a:buNone/>
            </a:pPr>
            <a:r>
              <a:rPr lang="en-US" b="1" dirty="0" smtClean="0"/>
              <a:t>Data</a:t>
            </a:r>
          </a:p>
          <a:p>
            <a:r>
              <a:rPr lang="en-US" dirty="0" smtClean="0"/>
              <a:t>Collect and review longitudinal data of student performance</a:t>
            </a:r>
          </a:p>
          <a:p>
            <a:r>
              <a:rPr lang="en-US" dirty="0" smtClean="0"/>
              <a:t>Collect and review comparative data from multiple demographic groups</a:t>
            </a:r>
          </a:p>
          <a:p>
            <a:r>
              <a:rPr lang="en-US" dirty="0" smtClean="0"/>
              <a:t>Collect and review data from 21</a:t>
            </a:r>
            <a:r>
              <a:rPr lang="en-US" baseline="30000" dirty="0" smtClean="0"/>
              <a:t>st</a:t>
            </a:r>
            <a:r>
              <a:rPr lang="en-US" dirty="0" smtClean="0"/>
              <a:t> Century Skills (creative thinking/innovation; critical thinking; communication; collaboration)</a:t>
            </a:r>
            <a:endParaRPr lang="en-US" dirty="0"/>
          </a:p>
        </p:txBody>
      </p:sp>
      <p:sp>
        <p:nvSpPr>
          <p:cNvPr id="4" name="Content Placeholder 3"/>
          <p:cNvSpPr>
            <a:spLocks noGrp="1"/>
          </p:cNvSpPr>
          <p:nvPr>
            <p:ph sz="half" idx="2"/>
          </p:nvPr>
        </p:nvSpPr>
        <p:spPr/>
        <p:txBody>
          <a:bodyPr>
            <a:normAutofit fontScale="62500" lnSpcReduction="20000"/>
          </a:bodyPr>
          <a:lstStyle/>
          <a:p>
            <a:pPr>
              <a:buNone/>
            </a:pPr>
            <a:r>
              <a:rPr lang="en-US" b="1" dirty="0" smtClean="0"/>
              <a:t>Implementation</a:t>
            </a:r>
          </a:p>
          <a:p>
            <a:r>
              <a:rPr lang="en-US" dirty="0" smtClean="0"/>
              <a:t>Explore innovation through a reconfiguration of the school day at CES and RAJMS.</a:t>
            </a:r>
          </a:p>
          <a:p>
            <a:r>
              <a:rPr lang="en-US" dirty="0" smtClean="0"/>
              <a:t>Screen applicants for appropriate dispositions during the hiring process.</a:t>
            </a:r>
          </a:p>
          <a:p>
            <a:r>
              <a:rPr lang="en-US" dirty="0" smtClean="0"/>
              <a:t>Restructuring the program to address student / teacher attendance by decreasing the number of days per week and extending the length of the program. </a:t>
            </a:r>
          </a:p>
          <a:p>
            <a:r>
              <a:rPr lang="en-US" dirty="0" smtClean="0"/>
              <a:t>Increase parent/school/community communication with regard to the importance of following program protocols.</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3465492476"/>
              </p:ext>
            </p:extLst>
          </p:nvPr>
        </p:nvGraphicFramePr>
        <p:xfrm>
          <a:off x="152400" y="1600200"/>
          <a:ext cx="88392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295400" y="304800"/>
            <a:ext cx="6553200" cy="1077218"/>
          </a:xfrm>
          <a:prstGeom prst="rect">
            <a:avLst/>
          </a:prstGeom>
          <a:noFill/>
        </p:spPr>
        <p:txBody>
          <a:bodyPr wrap="square" rtlCol="0">
            <a:spAutoFit/>
          </a:bodyPr>
          <a:lstStyle/>
          <a:p>
            <a:pPr algn="ctr"/>
            <a:r>
              <a:rPr lang="en-US" sz="3200" dirty="0" smtClean="0">
                <a:latin typeface="+mj-lt"/>
              </a:rPr>
              <a:t>Longitudinal Mean Gain Projection Based on Average Program </a:t>
            </a:r>
            <a:r>
              <a:rPr lang="en-US" sz="3200" smtClean="0">
                <a:latin typeface="+mj-lt"/>
              </a:rPr>
              <a:t>Mean Gain</a:t>
            </a:r>
            <a:endParaRPr lang="en-US" sz="3200" dirty="0">
              <a:latin typeface="+mj-lt"/>
            </a:endParaRPr>
          </a:p>
        </p:txBody>
      </p:sp>
    </p:spTree>
    <p:extLst>
      <p:ext uri="{BB962C8B-B14F-4D97-AF65-F5344CB8AC3E}">
        <p14:creationId xmlns:p14="http://schemas.microsoft.com/office/powerpoint/2010/main" xmlns="" val="31673931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382000" cy="1143000"/>
          </a:xfrm>
        </p:spPr>
        <p:style>
          <a:lnRef idx="1">
            <a:schemeClr val="accent1"/>
          </a:lnRef>
          <a:fillRef idx="2">
            <a:schemeClr val="accent1"/>
          </a:fillRef>
          <a:effectRef idx="1">
            <a:schemeClr val="accent1"/>
          </a:effectRef>
          <a:fontRef idx="minor">
            <a:schemeClr val="dk1"/>
          </a:fontRef>
        </p:style>
        <p:txBody>
          <a:bodyPr/>
          <a:lstStyle/>
          <a:p>
            <a:r>
              <a:rPr lang="en-US" dirty="0" smtClean="0"/>
              <a:t>Quantitative Data Examination</a:t>
            </a:r>
            <a:endParaRPr lang="en-US" dirty="0"/>
          </a:p>
        </p:txBody>
      </p:sp>
      <p:sp>
        <p:nvSpPr>
          <p:cNvPr id="3" name="TextBox 2"/>
          <p:cNvSpPr txBox="1"/>
          <p:nvPr/>
        </p:nvSpPr>
        <p:spPr>
          <a:xfrm>
            <a:off x="381000" y="1600200"/>
            <a:ext cx="8382000"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t>A summative sample of performance was obtained and compiled from Boone County extended and non-extended school students for a time period during the 2011 – 2012 school year.</a:t>
            </a:r>
            <a:endParaRPr lang="en-US" sz="2400" dirty="0"/>
          </a:p>
        </p:txBody>
      </p:sp>
      <p:sp>
        <p:nvSpPr>
          <p:cNvPr id="5" name="Title 1"/>
          <p:cNvSpPr txBox="1">
            <a:spLocks/>
          </p:cNvSpPr>
          <p:nvPr/>
        </p:nvSpPr>
        <p:spPr>
          <a:xfrm>
            <a:off x="381000" y="3886200"/>
            <a:ext cx="8382000" cy="11430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Assessment Data</a:t>
            </a:r>
            <a:endParaRPr lang="en-US" dirty="0"/>
          </a:p>
        </p:txBody>
      </p:sp>
      <p:sp>
        <p:nvSpPr>
          <p:cNvPr id="6" name="TextBox 5"/>
          <p:cNvSpPr txBox="1"/>
          <p:nvPr/>
        </p:nvSpPr>
        <p:spPr>
          <a:xfrm>
            <a:off x="379476" y="5029200"/>
            <a:ext cx="8385048"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t>All students completed the </a:t>
            </a:r>
            <a:r>
              <a:rPr lang="en-US" sz="2400" dirty="0" err="1" smtClean="0"/>
              <a:t>Scantron</a:t>
            </a:r>
            <a:r>
              <a:rPr lang="en-US" sz="2400" dirty="0" smtClean="0"/>
              <a:t> Performance Series test before the program began and took the </a:t>
            </a:r>
            <a:r>
              <a:rPr lang="en-US" sz="2400" dirty="0" err="1" smtClean="0"/>
              <a:t>Scantron</a:t>
            </a:r>
            <a:r>
              <a:rPr lang="en-US" sz="2400" dirty="0" smtClean="0"/>
              <a:t> Performance Series test as a post test at the conclusion of the program.</a:t>
            </a:r>
            <a:endParaRPr lang="en-US" sz="2400" dirty="0"/>
          </a:p>
        </p:txBody>
      </p:sp>
    </p:spTree>
    <p:extLst>
      <p:ext uri="{BB962C8B-B14F-4D97-AF65-F5344CB8AC3E}">
        <p14:creationId xmlns:p14="http://schemas.microsoft.com/office/powerpoint/2010/main" xmlns="" val="265542968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Sited</a:t>
            </a:r>
            <a:endParaRPr lang="en-US" dirty="0"/>
          </a:p>
        </p:txBody>
      </p:sp>
      <p:sp>
        <p:nvSpPr>
          <p:cNvPr id="3" name="TextBox 2"/>
          <p:cNvSpPr txBox="1"/>
          <p:nvPr/>
        </p:nvSpPr>
        <p:spPr>
          <a:xfrm>
            <a:off x="609600" y="1683603"/>
            <a:ext cx="8077200" cy="830997"/>
          </a:xfrm>
          <a:prstGeom prst="rect">
            <a:avLst/>
          </a:prstGeom>
          <a:noFill/>
        </p:spPr>
        <p:txBody>
          <a:bodyPr wrap="square" rtlCol="0">
            <a:spAutoFit/>
          </a:bodyPr>
          <a:lstStyle/>
          <a:p>
            <a:r>
              <a:rPr lang="en-US" sz="2400" dirty="0" smtClean="0"/>
              <a:t>1. Murphy, J (2011).  Closing Achievement Gaps:  Research-Based Lessons for Educators.  Vanderbilt University</a:t>
            </a:r>
            <a:endParaRPr lang="en-US" sz="2400" dirty="0"/>
          </a:p>
        </p:txBody>
      </p:sp>
      <p:sp>
        <p:nvSpPr>
          <p:cNvPr id="4" name="TextBox 3"/>
          <p:cNvSpPr txBox="1"/>
          <p:nvPr/>
        </p:nvSpPr>
        <p:spPr>
          <a:xfrm>
            <a:off x="609600" y="2685871"/>
            <a:ext cx="8077200" cy="1200329"/>
          </a:xfrm>
          <a:prstGeom prst="rect">
            <a:avLst/>
          </a:prstGeom>
          <a:noFill/>
        </p:spPr>
        <p:txBody>
          <a:bodyPr wrap="square" rtlCol="0">
            <a:spAutoFit/>
          </a:bodyPr>
          <a:lstStyle/>
          <a:p>
            <a:r>
              <a:rPr lang="en-US" sz="2400" dirty="0" smtClean="0"/>
              <a:t>2. Harris, E (Nov 2010).  21</a:t>
            </a:r>
            <a:r>
              <a:rPr lang="en-US" sz="2400" baseline="30000" dirty="0" smtClean="0"/>
              <a:t>st</a:t>
            </a:r>
            <a:r>
              <a:rPr lang="en-US" sz="2400" dirty="0" smtClean="0"/>
              <a:t> CCLS-Funded After School Programs.  Harvard Research Project.  Article available online at </a:t>
            </a:r>
            <a:r>
              <a:rPr lang="en-US" sz="2400" dirty="0" smtClean="0">
                <a:hlinkClick r:id="rId2"/>
              </a:rPr>
              <a:t>www.hfrp.org</a:t>
            </a:r>
            <a:r>
              <a:rPr lang="en-US" sz="2400" dirty="0" smtClean="0"/>
              <a:t> </a:t>
            </a:r>
            <a:endParaRPr lang="en-US" sz="2400" dirty="0"/>
          </a:p>
        </p:txBody>
      </p:sp>
      <p:sp>
        <p:nvSpPr>
          <p:cNvPr id="5" name="TextBox 4"/>
          <p:cNvSpPr txBox="1"/>
          <p:nvPr/>
        </p:nvSpPr>
        <p:spPr>
          <a:xfrm>
            <a:off x="609600" y="3973311"/>
            <a:ext cx="8077200" cy="1200329"/>
          </a:xfrm>
          <a:prstGeom prst="rect">
            <a:avLst/>
          </a:prstGeom>
          <a:noFill/>
        </p:spPr>
        <p:txBody>
          <a:bodyPr wrap="square" rtlCol="0">
            <a:spAutoFit/>
          </a:bodyPr>
          <a:lstStyle/>
          <a:p>
            <a:r>
              <a:rPr lang="en-US" sz="2400" dirty="0" smtClean="0"/>
              <a:t>3. Harris, E. and </a:t>
            </a:r>
            <a:r>
              <a:rPr lang="en-US" sz="2400" dirty="0" err="1" smtClean="0"/>
              <a:t>Wimer</a:t>
            </a:r>
            <a:r>
              <a:rPr lang="en-US" sz="2400" dirty="0" smtClean="0"/>
              <a:t>, C (May 2011).  Out of School Time Programs for Older Youth.  Harvard Family Research Project.  Article available online at </a:t>
            </a:r>
            <a:r>
              <a:rPr lang="en-US" sz="2400" dirty="0" smtClean="0">
                <a:hlinkClick r:id="rId2"/>
              </a:rPr>
              <a:t>www.hfrp.org</a:t>
            </a:r>
            <a:r>
              <a:rPr lang="en-US" sz="2400" dirty="0" smtClean="0"/>
              <a:t> </a:t>
            </a:r>
            <a:endParaRPr lang="en-US" sz="2400" dirty="0"/>
          </a:p>
        </p:txBody>
      </p:sp>
    </p:spTree>
    <p:extLst>
      <p:ext uri="{BB962C8B-B14F-4D97-AF65-F5344CB8AC3E}">
        <p14:creationId xmlns:p14="http://schemas.microsoft.com/office/powerpoint/2010/main" xmlns="" val="13357471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700" b="1" dirty="0" smtClean="0"/>
              <a:t>Comparisons Examined in Summary </a:t>
            </a:r>
            <a:r>
              <a:rPr lang="en-US" sz="3700" b="1" dirty="0"/>
              <a:t>R</a:t>
            </a:r>
            <a:r>
              <a:rPr lang="en-US" sz="3700" b="1" dirty="0" smtClean="0"/>
              <a:t>esults</a:t>
            </a:r>
            <a:endParaRPr lang="en-US" sz="3700" b="1" dirty="0"/>
          </a:p>
        </p:txBody>
      </p:sp>
      <p:sp>
        <p:nvSpPr>
          <p:cNvPr id="3" name="TextBox 2"/>
          <p:cNvSpPr txBox="1"/>
          <p:nvPr/>
        </p:nvSpPr>
        <p:spPr>
          <a:xfrm>
            <a:off x="304800" y="1981200"/>
            <a:ext cx="2743200" cy="34163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t>Entry level reading and math scores were collected to compare reading and math scores of extended day program students to non-extended school programs.</a:t>
            </a:r>
            <a:endParaRPr lang="en-US" sz="2400" dirty="0"/>
          </a:p>
        </p:txBody>
      </p:sp>
      <p:sp>
        <p:nvSpPr>
          <p:cNvPr id="8" name="TextBox 7"/>
          <p:cNvSpPr txBox="1"/>
          <p:nvPr/>
        </p:nvSpPr>
        <p:spPr>
          <a:xfrm>
            <a:off x="3200400" y="1981200"/>
            <a:ext cx="2743200" cy="341985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400" dirty="0" smtClean="0"/>
              <a:t>End of program scores (20 weeks) comparing extended day students and non-extended day students.</a:t>
            </a:r>
            <a:endParaRPr lang="en-US" sz="2400" dirty="0"/>
          </a:p>
        </p:txBody>
      </p:sp>
      <p:sp>
        <p:nvSpPr>
          <p:cNvPr id="9" name="TextBox 8"/>
          <p:cNvSpPr txBox="1"/>
          <p:nvPr/>
        </p:nvSpPr>
        <p:spPr>
          <a:xfrm>
            <a:off x="6096000" y="1981200"/>
            <a:ext cx="2743200" cy="3419856"/>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2400" dirty="0" smtClean="0"/>
              <a:t>5</a:t>
            </a:r>
            <a:r>
              <a:rPr lang="en-US" sz="2400" baseline="30000" dirty="0" smtClean="0"/>
              <a:t>th</a:t>
            </a:r>
            <a:r>
              <a:rPr lang="en-US" sz="2400" dirty="0" smtClean="0"/>
              <a:t> grade specific analysis of reading and math scores comparing extended day students and non-extended day students</a:t>
            </a:r>
            <a:r>
              <a:rPr lang="en-US" dirty="0" smtClean="0"/>
              <a:t>.</a:t>
            </a:r>
            <a:endParaRPr lang="en-US" dirty="0"/>
          </a:p>
        </p:txBody>
      </p:sp>
    </p:spTree>
    <p:extLst>
      <p:ext uri="{BB962C8B-B14F-4D97-AF65-F5344CB8AC3E}">
        <p14:creationId xmlns:p14="http://schemas.microsoft.com/office/powerpoint/2010/main" xmlns="" val="31598062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8458200" cy="1143000"/>
          </a:xfrm>
        </p:spPr>
        <p:style>
          <a:lnRef idx="2">
            <a:schemeClr val="accent2"/>
          </a:lnRef>
          <a:fillRef idx="1">
            <a:schemeClr val="lt1"/>
          </a:fillRef>
          <a:effectRef idx="0">
            <a:schemeClr val="accent2"/>
          </a:effectRef>
          <a:fontRef idx="minor">
            <a:schemeClr val="dk1"/>
          </a:fontRef>
        </p:style>
        <p:txBody>
          <a:bodyPr>
            <a:normAutofit fontScale="90000"/>
          </a:bodyPr>
          <a:lstStyle/>
          <a:p>
            <a:pPr lvl="0">
              <a:spcBef>
                <a:spcPts val="0"/>
              </a:spcBef>
            </a:pPr>
            <a:r>
              <a:rPr lang="en-US" dirty="0" smtClean="0"/>
              <a:t>Hypothesis Test Results</a:t>
            </a:r>
            <a:br>
              <a:rPr lang="en-US" dirty="0" smtClean="0"/>
            </a:br>
            <a:r>
              <a:rPr lang="en-US" sz="2200" i="1" dirty="0">
                <a:solidFill>
                  <a:prstClr val="black"/>
                </a:solidFill>
                <a:ea typeface="+mn-ea"/>
                <a:cs typeface="+mn-cs"/>
              </a:rPr>
              <a:t>extended day/non-extended day students comparison reading and math </a:t>
            </a:r>
            <a:r>
              <a:rPr lang="en-US" sz="2200" i="1" dirty="0" smtClean="0">
                <a:solidFill>
                  <a:prstClr val="black"/>
                </a:solidFill>
                <a:ea typeface="+mn-ea"/>
                <a:cs typeface="+mn-cs"/>
              </a:rPr>
              <a:t>gains</a:t>
            </a:r>
            <a:endParaRPr lang="en-US" sz="2200" i="1" dirty="0"/>
          </a:p>
        </p:txBody>
      </p:sp>
      <p:sp>
        <p:nvSpPr>
          <p:cNvPr id="4" name="TextBox 3"/>
          <p:cNvSpPr txBox="1"/>
          <p:nvPr/>
        </p:nvSpPr>
        <p:spPr>
          <a:xfrm>
            <a:off x="381000" y="2057400"/>
            <a:ext cx="8458200" cy="44935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600" i="1" dirty="0" smtClean="0"/>
              <a:t>Questions included:</a:t>
            </a:r>
          </a:p>
          <a:p>
            <a:pPr marL="285750" indent="-285750">
              <a:buFont typeface="Arial" pitchFamily="34" charset="0"/>
              <a:buChar char="•"/>
            </a:pPr>
            <a:r>
              <a:rPr lang="en-US" sz="2600" dirty="0" smtClean="0"/>
              <a:t>Is there a difference in program effectiveness for the extended school program for the students attending the  program 80% of the time to students who did not attend the extended school program?</a:t>
            </a:r>
          </a:p>
          <a:p>
            <a:pPr marL="285750" indent="-285750">
              <a:buFont typeface="Arial" pitchFamily="34" charset="0"/>
              <a:buChar char="•"/>
            </a:pPr>
            <a:r>
              <a:rPr lang="en-US" sz="2600" dirty="0" smtClean="0"/>
              <a:t>What is the difference in gains, if any, between the students who attended the program 80% of the time to students who did not attend the program?</a:t>
            </a:r>
          </a:p>
          <a:p>
            <a:pPr marL="285750" indent="-285750">
              <a:buFont typeface="Arial" pitchFamily="34" charset="0"/>
              <a:buChar char="•"/>
            </a:pPr>
            <a:r>
              <a:rPr lang="en-US" sz="2600" dirty="0" smtClean="0"/>
              <a:t>What is the likelihood of obtaining the observed difference in sample means, assuming there is no difference in the overall means between the two groups?</a:t>
            </a:r>
            <a:endParaRPr lang="en-US" sz="2600" dirty="0"/>
          </a:p>
        </p:txBody>
      </p:sp>
    </p:spTree>
    <p:extLst>
      <p:ext uri="{BB962C8B-B14F-4D97-AF65-F5344CB8AC3E}">
        <p14:creationId xmlns:p14="http://schemas.microsoft.com/office/powerpoint/2010/main" xmlns="" val="310634613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a:t>
            </a:r>
            <a:r>
              <a:rPr lang="en-US" baseline="30000" dirty="0" smtClean="0"/>
              <a:t>nd</a:t>
            </a:r>
            <a:r>
              <a:rPr lang="en-US" dirty="0" smtClean="0"/>
              <a:t> Grade Reading and Math Gains</a:t>
            </a:r>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498" y="1584280"/>
            <a:ext cx="8921004" cy="3886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284349" y="6019800"/>
            <a:ext cx="8575302" cy="707886"/>
          </a:xfrm>
          <a:prstGeom prst="rect">
            <a:avLst/>
          </a:prstGeom>
          <a:noFill/>
        </p:spPr>
        <p:txBody>
          <a:bodyPr wrap="square" rtlCol="0">
            <a:spAutoFit/>
          </a:bodyPr>
          <a:lstStyle/>
          <a:p>
            <a:pPr algn="ctr"/>
            <a:r>
              <a:rPr lang="en-US" sz="2000" dirty="0" smtClean="0"/>
              <a:t>The overall trend in 2</a:t>
            </a:r>
            <a:r>
              <a:rPr lang="en-US" sz="2000" baseline="30000" dirty="0" smtClean="0"/>
              <a:t>nd</a:t>
            </a:r>
            <a:r>
              <a:rPr lang="en-US" sz="2000" dirty="0" smtClean="0"/>
              <a:t> – 8</a:t>
            </a:r>
            <a:r>
              <a:rPr lang="en-US" sz="2000" baseline="30000" dirty="0" smtClean="0"/>
              <a:t>th</a:t>
            </a:r>
            <a:r>
              <a:rPr lang="en-US" sz="2000" dirty="0" smtClean="0"/>
              <a:t> grade data shows greater gains for Extended Day Program students compared to non-program students.</a:t>
            </a:r>
            <a:endParaRPr lang="en-US" sz="2000" dirty="0"/>
          </a:p>
        </p:txBody>
      </p:sp>
    </p:spTree>
    <p:extLst>
      <p:ext uri="{BB962C8B-B14F-4D97-AF65-F5344CB8AC3E}">
        <p14:creationId xmlns:p14="http://schemas.microsoft.com/office/powerpoint/2010/main" xmlns="" val="4766767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3rd </a:t>
            </a:r>
            <a:r>
              <a:rPr lang="en-US" dirty="0"/>
              <a:t>Grade </a:t>
            </a:r>
            <a:r>
              <a:rPr lang="en-US" dirty="0" smtClean="0"/>
              <a:t>Reading and Math Gains</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728" y="1578592"/>
            <a:ext cx="8924544" cy="38877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84349" y="6019800"/>
            <a:ext cx="8575302" cy="707886"/>
          </a:xfrm>
          <a:prstGeom prst="rect">
            <a:avLst/>
          </a:prstGeom>
          <a:noFill/>
        </p:spPr>
        <p:txBody>
          <a:bodyPr wrap="square" rtlCol="0">
            <a:spAutoFit/>
          </a:bodyPr>
          <a:lstStyle/>
          <a:p>
            <a:pPr algn="ctr"/>
            <a:r>
              <a:rPr lang="en-US" sz="2000" dirty="0" smtClean="0"/>
              <a:t>The overall trend in 2</a:t>
            </a:r>
            <a:r>
              <a:rPr lang="en-US" sz="2000" baseline="30000" dirty="0" smtClean="0"/>
              <a:t>nd</a:t>
            </a:r>
            <a:r>
              <a:rPr lang="en-US" sz="2000" dirty="0" smtClean="0"/>
              <a:t> – 8</a:t>
            </a:r>
            <a:r>
              <a:rPr lang="en-US" sz="2000" baseline="30000" dirty="0" smtClean="0"/>
              <a:t>th</a:t>
            </a:r>
            <a:r>
              <a:rPr lang="en-US" sz="2000" dirty="0" smtClean="0"/>
              <a:t> grade data shows greater gains for Extended Day Program students compared to non-program students.</a:t>
            </a:r>
            <a:endParaRPr lang="en-US" sz="2000" dirty="0"/>
          </a:p>
        </p:txBody>
      </p:sp>
    </p:spTree>
    <p:extLst>
      <p:ext uri="{BB962C8B-B14F-4D97-AF65-F5344CB8AC3E}">
        <p14:creationId xmlns:p14="http://schemas.microsoft.com/office/powerpoint/2010/main" xmlns="" val="40783843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4th Grade Reading and Math Gains</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728" y="1578592"/>
            <a:ext cx="8924544" cy="38877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284349" y="6019800"/>
            <a:ext cx="8575302" cy="707886"/>
          </a:xfrm>
          <a:prstGeom prst="rect">
            <a:avLst/>
          </a:prstGeom>
          <a:noFill/>
        </p:spPr>
        <p:txBody>
          <a:bodyPr wrap="square" rtlCol="0">
            <a:spAutoFit/>
          </a:bodyPr>
          <a:lstStyle/>
          <a:p>
            <a:pPr algn="ctr"/>
            <a:r>
              <a:rPr lang="en-US" sz="2000" dirty="0" smtClean="0"/>
              <a:t>The overall trend in 2</a:t>
            </a:r>
            <a:r>
              <a:rPr lang="en-US" sz="2000" baseline="30000" dirty="0" smtClean="0"/>
              <a:t>nd</a:t>
            </a:r>
            <a:r>
              <a:rPr lang="en-US" sz="2000" dirty="0" smtClean="0"/>
              <a:t> – 8</a:t>
            </a:r>
            <a:r>
              <a:rPr lang="en-US" sz="2000" baseline="30000" dirty="0" smtClean="0"/>
              <a:t>th</a:t>
            </a:r>
            <a:r>
              <a:rPr lang="en-US" sz="2000" dirty="0" smtClean="0"/>
              <a:t> grade data shows greater gains for Extended Day Program students compared to non-program students.</a:t>
            </a:r>
            <a:endParaRPr lang="en-US" sz="2000" dirty="0"/>
          </a:p>
        </p:txBody>
      </p:sp>
    </p:spTree>
    <p:extLst>
      <p:ext uri="{BB962C8B-B14F-4D97-AF65-F5344CB8AC3E}">
        <p14:creationId xmlns:p14="http://schemas.microsoft.com/office/powerpoint/2010/main" xmlns="" val="15646045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495</TotalTime>
  <Words>2010</Words>
  <Application>Microsoft Office PowerPoint</Application>
  <PresentationFormat>On-screen Show (4:3)</PresentationFormat>
  <Paragraphs>213</Paragraphs>
  <Slides>40</Slides>
  <Notes>0</Notes>
  <HiddenSlides>0</HiddenSlides>
  <MMClips>1</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Boone County Schools</vt:lpstr>
      <vt:lpstr>Extended Day Program Video</vt:lpstr>
      <vt:lpstr>The purpose of this program was to narrow achievement gaps for all students, especially targeting students who are transient and live in poverty. </vt:lpstr>
      <vt:lpstr>Quantitative Data Examination</vt:lpstr>
      <vt:lpstr>Comparisons Examined in Summary Results</vt:lpstr>
      <vt:lpstr>Hypothesis Test Results extended day/non-extended day students comparison reading and math gains</vt:lpstr>
      <vt:lpstr>2nd Grade Reading and Math Gains</vt:lpstr>
      <vt:lpstr>3rd Grade Reading and Math Gains</vt:lpstr>
      <vt:lpstr>4th Grade Reading and Math Gains</vt:lpstr>
      <vt:lpstr>5th Grade Reading and Math Gains</vt:lpstr>
      <vt:lpstr>6th Grade Reading and Math Gains</vt:lpstr>
      <vt:lpstr>7th Grade Reading and Math Gains</vt:lpstr>
      <vt:lpstr>8th Grade Reading and Math Gains</vt:lpstr>
      <vt:lpstr>General Linear Model:  RD Gain versus Grade, PRG80 </vt:lpstr>
      <vt:lpstr>General Linear Model:  Math Gain versus Grade, PRG80 </vt:lpstr>
      <vt:lpstr>5th Grade Reading and Math Gains</vt:lpstr>
      <vt:lpstr>Slide 17</vt:lpstr>
      <vt:lpstr>Slide 18</vt:lpstr>
      <vt:lpstr>Teacher Survey</vt:lpstr>
      <vt:lpstr>Teacher Survey Results</vt:lpstr>
      <vt:lpstr>Teacher Survey Results</vt:lpstr>
      <vt:lpstr>Teacher Survey Comments</vt:lpstr>
      <vt:lpstr>Parent Survey</vt:lpstr>
      <vt:lpstr>Parent Survey Results</vt:lpstr>
      <vt:lpstr>Parent Survey Results</vt:lpstr>
      <vt:lpstr>Parent Survey Results</vt:lpstr>
      <vt:lpstr>Parent Survey Results</vt:lpstr>
      <vt:lpstr>Student Survey</vt:lpstr>
      <vt:lpstr>Student Survey Results</vt:lpstr>
      <vt:lpstr>Student Survey Results</vt:lpstr>
      <vt:lpstr>Student Survey Results</vt:lpstr>
      <vt:lpstr>Student Survey Results</vt:lpstr>
      <vt:lpstr>Student Survey Results</vt:lpstr>
      <vt:lpstr>Conclusions</vt:lpstr>
      <vt:lpstr>Conclusions</vt:lpstr>
      <vt:lpstr>Additional Notes</vt:lpstr>
      <vt:lpstr>Additional Notes</vt:lpstr>
      <vt:lpstr>Next Steps </vt:lpstr>
      <vt:lpstr>Slide 39</vt:lpstr>
      <vt:lpstr>Literature Sited</vt:lpstr>
    </vt:vector>
  </TitlesOfParts>
  <Company>Boone County Schools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Boone County Schools</dc:title>
  <dc:creator>Rankin, Mary Ann</dc:creator>
  <cp:lastModifiedBy>Owner</cp:lastModifiedBy>
  <cp:revision>54</cp:revision>
  <dcterms:created xsi:type="dcterms:W3CDTF">2012-07-06T14:11:38Z</dcterms:created>
  <dcterms:modified xsi:type="dcterms:W3CDTF">2014-03-24T17:28:09Z</dcterms:modified>
</cp:coreProperties>
</file>