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0" r:id="rId3"/>
    <p:sldId id="257" r:id="rId4"/>
    <p:sldId id="269" r:id="rId5"/>
    <p:sldId id="265" r:id="rId6"/>
    <p:sldId id="263" r:id="rId7"/>
    <p:sldId id="258" r:id="rId8"/>
    <p:sldId id="276" r:id="rId9"/>
    <p:sldId id="281" r:id="rId10"/>
    <p:sldId id="282" r:id="rId11"/>
    <p:sldId id="284" r:id="rId12"/>
    <p:sldId id="285" r:id="rId13"/>
    <p:sldId id="271" r:id="rId14"/>
    <p:sldId id="272" r:id="rId15"/>
    <p:sldId id="273" r:id="rId16"/>
    <p:sldId id="274" r:id="rId17"/>
    <p:sldId id="277" r:id="rId18"/>
    <p:sldId id="278" r:id="rId19"/>
    <p:sldId id="279" r:id="rId20"/>
    <p:sldId id="275"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31T10:40:48.935" idx="1">
    <p:pos x="10" y="10"/>
    <p:text>It might be interesting to present corresponding data from Carroll, if it's easily available.  This is national data, but doesn't represent the state of the problem in CC.</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08-31T10:49:10.014" idx="4">
    <p:pos x="10" y="10"/>
    <p:text>Can you shorten this introduction to 3-4 slides?  Remember the audience - Dot, Randy, et al - are all well aware of the summer learning issue.  A 3-4 slide intro will allow you to present more info about the program itself (see my comment on slide 14)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2-08-31T10:51:05.070" idx="3">
    <p:pos x="10" y="10"/>
    <p:text>A few slides are needed between slides 14 and 15.  1-2 should outline the program - what did students do, how long did it last, which students participated and which constituted the "control" group, who did the instruction, what did a typical day look like?  A second set of slides should address the hypotheses that were examined in the study?  What were you testing and what are your expectations about the results?  Also, make sure to identify the assessment instrument ... what test was used to identify gains and compare participants/non-participants?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2-08-31T10:58:39.135" idx="8">
    <p:pos x="10" y="10"/>
    <p:text>in this slide, it is important to note that both participants and non-participants had lower post-tests than pre-tests.  The significance of your study is that the participants only dropped 2 points over the course of the summer, whereas the non-participants dropped an average of 8.4 points.  So, the program slowed (but did not eliminate) the summer learning loss for participants.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F6AC8-EF81-5F4E-A5B8-EE19298189D6}" type="datetimeFigureOut">
              <a:rPr lang="en-US" smtClean="0"/>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3B283-09D3-0F4B-A140-FED477829937}" type="slidenum">
              <a:rPr lang="en-US" smtClean="0"/>
              <a:pPr/>
              <a:t>‹#›</a:t>
            </a:fld>
            <a:endParaRPr lang="en-US"/>
          </a:p>
        </p:txBody>
      </p:sp>
    </p:spTree>
    <p:extLst>
      <p:ext uri="{BB962C8B-B14F-4D97-AF65-F5344CB8AC3E}">
        <p14:creationId xmlns:p14="http://schemas.microsoft.com/office/powerpoint/2010/main" xmlns="" val="5010912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know this is so…. What</a:t>
            </a:r>
            <a:r>
              <a:rPr lang="en-US" baseline="0" dirty="0" smtClean="0"/>
              <a:t> is our plan? </a:t>
            </a:r>
            <a:endParaRPr lang="en-US" dirty="0"/>
          </a:p>
        </p:txBody>
      </p:sp>
      <p:sp>
        <p:nvSpPr>
          <p:cNvPr id="4" name="Slide Number Placeholder 3"/>
          <p:cNvSpPr>
            <a:spLocks noGrp="1"/>
          </p:cNvSpPr>
          <p:nvPr>
            <p:ph type="sldNum" sz="quarter" idx="10"/>
          </p:nvPr>
        </p:nvSpPr>
        <p:spPr/>
        <p:txBody>
          <a:bodyPr/>
          <a:lstStyle/>
          <a:p>
            <a:fld id="{4DB3B283-09D3-0F4B-A140-FED477829937}" type="slidenum">
              <a:rPr lang="en-US" smtClean="0"/>
              <a:pPr/>
              <a:t>2</a:t>
            </a:fld>
            <a:endParaRPr lang="en-US"/>
          </a:p>
        </p:txBody>
      </p:sp>
    </p:spTree>
    <p:extLst>
      <p:ext uri="{BB962C8B-B14F-4D97-AF65-F5344CB8AC3E}">
        <p14:creationId xmlns:p14="http://schemas.microsoft.com/office/powerpoint/2010/main" xmlns="" val="65965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important for</a:t>
            </a:r>
            <a:r>
              <a:rPr lang="en-US" baseline="0" dirty="0" smtClean="0"/>
              <a:t> each child</a:t>
            </a:r>
          </a:p>
          <a:p>
            <a:r>
              <a:rPr lang="en-US" baseline="0" dirty="0" smtClean="0"/>
              <a:t>District accountability for all children</a:t>
            </a:r>
          </a:p>
          <a:p>
            <a:r>
              <a:rPr lang="en-US" baseline="0" dirty="0" smtClean="0"/>
              <a:t>Long list of state learning objectives</a:t>
            </a:r>
          </a:p>
          <a:p>
            <a:r>
              <a:rPr lang="en-US" baseline="0" dirty="0" smtClean="0"/>
              <a:t>Mobility… </a:t>
            </a:r>
          </a:p>
          <a:p>
            <a:r>
              <a:rPr lang="en-US" baseline="0" dirty="0" err="1" smtClean="0"/>
              <a:t>Intertqine</a:t>
            </a:r>
            <a:endParaRPr lang="en-US" baseline="0" dirty="0" smtClean="0"/>
          </a:p>
          <a:p>
            <a:endParaRPr lang="en-US" baseline="0" dirty="0" smtClean="0"/>
          </a:p>
          <a:p>
            <a:r>
              <a:rPr lang="en-US" baseline="0" dirty="0" smtClean="0"/>
              <a:t>Need pictures of World is Flat</a:t>
            </a:r>
          </a:p>
          <a:p>
            <a:r>
              <a:rPr lang="en-US" baseline="0" dirty="0" err="1" smtClean="0"/>
              <a:t>Tims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DB3B283-09D3-0F4B-A140-FED477829937}" type="slidenum">
              <a:rPr lang="en-US" smtClean="0"/>
              <a:pPr/>
              <a:t>3</a:t>
            </a:fld>
            <a:endParaRPr lang="en-US"/>
          </a:p>
        </p:txBody>
      </p:sp>
    </p:spTree>
    <p:extLst>
      <p:ext uri="{BB962C8B-B14F-4D97-AF65-F5344CB8AC3E}">
        <p14:creationId xmlns:p14="http://schemas.microsoft.com/office/powerpoint/2010/main" xmlns="" val="127279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3/24/2014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3/24/2014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3/24/2014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3/24/2014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3/24/2014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comments" Target="../comments/comment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Document1!OLE_LINK1"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and.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Summer </a:t>
            </a:r>
            <a:r>
              <a:rPr lang="en-US" dirty="0" err="1" smtClean="0"/>
              <a:t>ChAMP</a:t>
            </a:r>
            <a:endParaRPr lang="en-US" dirty="0"/>
          </a:p>
        </p:txBody>
      </p:sp>
      <p:sp>
        <p:nvSpPr>
          <p:cNvPr id="3" name="Subtitle 2"/>
          <p:cNvSpPr>
            <a:spLocks noGrp="1"/>
          </p:cNvSpPr>
          <p:nvPr>
            <p:ph type="subTitle" idx="1"/>
          </p:nvPr>
        </p:nvSpPr>
        <p:spPr/>
        <p:txBody>
          <a:bodyPr/>
          <a:lstStyle/>
          <a:p>
            <a:r>
              <a:rPr lang="en-US" dirty="0" smtClean="0"/>
              <a:t>Carroll County Schools</a:t>
            </a:r>
            <a:endParaRPr lang="en-US" dirty="0"/>
          </a:p>
        </p:txBody>
      </p:sp>
    </p:spTree>
    <p:extLst>
      <p:ext uri="{BB962C8B-B14F-4D97-AF65-F5344CB8AC3E}">
        <p14:creationId xmlns:p14="http://schemas.microsoft.com/office/powerpoint/2010/main" xmlns="" val="357986745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Outline</a:t>
            </a:r>
            <a:endParaRPr lang="en-US" dirty="0"/>
          </a:p>
        </p:txBody>
      </p:sp>
      <p:sp>
        <p:nvSpPr>
          <p:cNvPr id="4" name="TextBox 3"/>
          <p:cNvSpPr txBox="1"/>
          <p:nvPr/>
        </p:nvSpPr>
        <p:spPr>
          <a:xfrm>
            <a:off x="599373" y="841866"/>
            <a:ext cx="8048718" cy="4062651"/>
          </a:xfrm>
          <a:prstGeom prst="rect">
            <a:avLst/>
          </a:prstGeom>
          <a:noFill/>
        </p:spPr>
        <p:txBody>
          <a:bodyPr wrap="square" rtlCol="0">
            <a:spAutoFit/>
          </a:bodyPr>
          <a:lstStyle/>
          <a:p>
            <a:r>
              <a:rPr lang="en-US" sz="2400" dirty="0" smtClean="0"/>
              <a:t>Summer </a:t>
            </a:r>
            <a:r>
              <a:rPr lang="en-US" sz="2400" dirty="0" err="1" smtClean="0"/>
              <a:t>ChAMPS</a:t>
            </a:r>
            <a:r>
              <a:rPr lang="en-US" sz="2400" dirty="0" smtClean="0"/>
              <a:t> Program</a:t>
            </a:r>
          </a:p>
          <a:p>
            <a:endParaRPr lang="en-US" sz="2400" dirty="0"/>
          </a:p>
          <a:p>
            <a:pPr marL="285750" indent="-285750">
              <a:buFont typeface="Wingdings" charset="2"/>
              <a:buChar char="ü"/>
            </a:pPr>
            <a:r>
              <a:rPr lang="en-US" sz="2400" dirty="0" smtClean="0"/>
              <a:t>Students attended the program for 6 (six) weeks. It was divided into a 3 (three) week period, June 3 weeks and July 3 weeks.</a:t>
            </a:r>
          </a:p>
          <a:p>
            <a:pPr marL="285750" indent="-285750">
              <a:buFont typeface="Wingdings" charset="2"/>
              <a:buChar char="ü"/>
            </a:pPr>
            <a:r>
              <a:rPr lang="en-US" sz="2400" dirty="0" smtClean="0"/>
              <a:t>Students Focused on Math and Reading from 8 am – 11:30 am and in the afternoon the students had Enrichment classes.</a:t>
            </a:r>
          </a:p>
          <a:p>
            <a:pPr marL="285750" indent="-285750">
              <a:buFont typeface="Wingdings" charset="2"/>
              <a:buChar char="ü"/>
            </a:pPr>
            <a:r>
              <a:rPr lang="en-US" sz="2400" dirty="0" smtClean="0"/>
              <a:t>On Thursday the students attended an educational field trip</a:t>
            </a:r>
          </a:p>
          <a:p>
            <a:pPr marL="285750" indent="-285750">
              <a:buFont typeface="Wingdings" charset="2"/>
              <a:buChar char="ü"/>
            </a:pPr>
            <a:r>
              <a:rPr lang="en-US" sz="2400" dirty="0" smtClean="0"/>
              <a:t>Teaching Staff consisted of Retired Teachers, Regular Teachers, and Classified Staff.</a:t>
            </a:r>
          </a:p>
          <a:p>
            <a:endParaRPr lang="en-US" dirty="0"/>
          </a:p>
        </p:txBody>
      </p:sp>
    </p:spTree>
    <p:extLst>
      <p:ext uri="{BB962C8B-B14F-4D97-AF65-F5344CB8AC3E}">
        <p14:creationId xmlns:p14="http://schemas.microsoft.com/office/powerpoint/2010/main" xmlns="" val="429385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4" name="TextBox 3"/>
          <p:cNvSpPr txBox="1"/>
          <p:nvPr/>
        </p:nvSpPr>
        <p:spPr>
          <a:xfrm>
            <a:off x="285416" y="699176"/>
            <a:ext cx="8448300" cy="5632312"/>
          </a:xfrm>
          <a:prstGeom prst="rect">
            <a:avLst/>
          </a:prstGeom>
          <a:noFill/>
        </p:spPr>
        <p:txBody>
          <a:bodyPr wrap="square" rtlCol="0">
            <a:spAutoFit/>
          </a:bodyPr>
          <a:lstStyle/>
          <a:p>
            <a:r>
              <a:rPr lang="en-US" sz="3600" b="1" dirty="0" smtClean="0"/>
              <a:t>Reading using the MAP(Measures of Academic Process) Assessment tool.</a:t>
            </a:r>
          </a:p>
          <a:p>
            <a:pPr marL="571500" indent="-571500">
              <a:buFont typeface="Wingdings" charset="2"/>
              <a:buChar char="ü"/>
            </a:pPr>
            <a:endParaRPr lang="en-US" sz="3600" b="1" dirty="0"/>
          </a:p>
          <a:p>
            <a:pPr marL="571500" indent="-571500">
              <a:buFont typeface="Wingdings" charset="2"/>
              <a:buChar char="ü"/>
            </a:pPr>
            <a:r>
              <a:rPr lang="en-US" sz="3600" b="1" dirty="0" smtClean="0"/>
              <a:t>MAP Assessment is given three times throughout the year: Fall, Winter, and Spring.</a:t>
            </a:r>
          </a:p>
          <a:p>
            <a:pPr marL="571500" indent="-571500">
              <a:buFont typeface="Wingdings" charset="2"/>
              <a:buChar char="ü"/>
            </a:pPr>
            <a:r>
              <a:rPr lang="en-US" sz="3600" b="1" dirty="0" smtClean="0"/>
              <a:t>MAP Assessment is a norm </a:t>
            </a:r>
            <a:r>
              <a:rPr lang="en-US" sz="3600" b="1" smtClean="0"/>
              <a:t>reference test.</a:t>
            </a:r>
            <a:endParaRPr lang="en-US" sz="3600" b="1" dirty="0" smtClean="0"/>
          </a:p>
          <a:p>
            <a:pPr algn="ctr"/>
            <a:r>
              <a:rPr lang="en-US" sz="3600" b="1" dirty="0" smtClean="0"/>
              <a:t> </a:t>
            </a:r>
          </a:p>
          <a:p>
            <a:endParaRPr lang="en-US" dirty="0"/>
          </a:p>
          <a:p>
            <a:r>
              <a:rPr lang="en-US" dirty="0" smtClean="0"/>
              <a:t>	</a:t>
            </a:r>
            <a:endParaRPr lang="en-US" dirty="0"/>
          </a:p>
        </p:txBody>
      </p:sp>
    </p:spTree>
    <p:extLst>
      <p:ext uri="{BB962C8B-B14F-4D97-AF65-F5344CB8AC3E}">
        <p14:creationId xmlns:p14="http://schemas.microsoft.com/office/powerpoint/2010/main" xmlns="" val="402803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4" name="TextBox 3"/>
          <p:cNvSpPr txBox="1"/>
          <p:nvPr/>
        </p:nvSpPr>
        <p:spPr>
          <a:xfrm>
            <a:off x="556560" y="727715"/>
            <a:ext cx="8134343" cy="1477328"/>
          </a:xfrm>
          <a:prstGeom prst="rect">
            <a:avLst/>
          </a:prstGeom>
          <a:noFill/>
        </p:spPr>
        <p:txBody>
          <a:bodyPr wrap="square" rtlCol="0">
            <a:spAutoFit/>
          </a:bodyPr>
          <a:lstStyle/>
          <a:p>
            <a:pPr algn="ctr"/>
            <a:r>
              <a:rPr lang="en-US" sz="3600" dirty="0" smtClean="0"/>
              <a:t>If students attend Summer Learning, then the academic slide will be limited</a:t>
            </a:r>
            <a:r>
              <a:rPr lang="en-US" dirty="0" smtClean="0"/>
              <a:t>.</a:t>
            </a:r>
          </a:p>
          <a:p>
            <a:endParaRPr lang="en-US" dirty="0"/>
          </a:p>
        </p:txBody>
      </p:sp>
    </p:spTree>
    <p:extLst>
      <p:ext uri="{BB962C8B-B14F-4D97-AF65-F5344CB8AC3E}">
        <p14:creationId xmlns:p14="http://schemas.microsoft.com/office/powerpoint/2010/main" xmlns="" val="330321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524142075"/>
              </p:ext>
            </p:extLst>
          </p:nvPr>
        </p:nvGraphicFramePr>
        <p:xfrm>
          <a:off x="595690" y="1530278"/>
          <a:ext cx="8038130" cy="3581499"/>
        </p:xfrm>
        <a:graphic>
          <a:graphicData uri="http://schemas.openxmlformats.org/presentationml/2006/ole">
            <p:oleObj spid="_x0000_s2081" name="Document" r:id="rId3" imgW="6387865" imgH="1790634" progId="Word.Document.12">
              <p:embed/>
            </p:oleObj>
          </a:graphicData>
        </a:graphic>
      </p:graphicFrame>
      <p:sp>
        <p:nvSpPr>
          <p:cNvPr id="2" name="TextBox 1"/>
          <p:cNvSpPr txBox="1"/>
          <p:nvPr/>
        </p:nvSpPr>
        <p:spPr>
          <a:xfrm>
            <a:off x="595690" y="684908"/>
            <a:ext cx="7552923" cy="830997"/>
          </a:xfrm>
          <a:prstGeom prst="rect">
            <a:avLst/>
          </a:prstGeom>
          <a:noFill/>
        </p:spPr>
        <p:txBody>
          <a:bodyPr wrap="square" rtlCol="0">
            <a:spAutoFit/>
          </a:bodyPr>
          <a:lstStyle/>
          <a:p>
            <a:r>
              <a:rPr lang="en-US" sz="2400" b="1" dirty="0" smtClean="0"/>
              <a:t>Does the mean test score of those who participated equal  the mean of the non-participants?</a:t>
            </a:r>
            <a:endParaRPr lang="en-US" sz="2400" b="1" dirty="0"/>
          </a:p>
        </p:txBody>
      </p:sp>
      <p:sp>
        <p:nvSpPr>
          <p:cNvPr id="3" name="TextBox 2"/>
          <p:cNvSpPr txBox="1"/>
          <p:nvPr/>
        </p:nvSpPr>
        <p:spPr>
          <a:xfrm>
            <a:off x="841976" y="5546097"/>
            <a:ext cx="2925509" cy="646331"/>
          </a:xfrm>
          <a:prstGeom prst="rect">
            <a:avLst/>
          </a:prstGeom>
          <a:noFill/>
        </p:spPr>
        <p:txBody>
          <a:bodyPr wrap="square" rtlCol="0">
            <a:spAutoFit/>
          </a:bodyPr>
          <a:lstStyle/>
          <a:p>
            <a:r>
              <a:rPr lang="en-US" dirty="0" smtClean="0"/>
              <a:t>Non participants were 4 points higher to start with.</a:t>
            </a:r>
            <a:endParaRPr lang="en-US" dirty="0"/>
          </a:p>
        </p:txBody>
      </p:sp>
      <p:sp>
        <p:nvSpPr>
          <p:cNvPr id="5" name="Up Arrow 4"/>
          <p:cNvSpPr/>
          <p:nvPr/>
        </p:nvSpPr>
        <p:spPr>
          <a:xfrm>
            <a:off x="2113261" y="4926256"/>
            <a:ext cx="425751" cy="511362"/>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Up Arrow 6"/>
          <p:cNvSpPr/>
          <p:nvPr/>
        </p:nvSpPr>
        <p:spPr>
          <a:xfrm>
            <a:off x="5845069" y="5005947"/>
            <a:ext cx="440022" cy="511362"/>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p:cNvSpPr txBox="1"/>
          <p:nvPr/>
        </p:nvSpPr>
        <p:spPr>
          <a:xfrm>
            <a:off x="4464053" y="5571583"/>
            <a:ext cx="4690745" cy="1200329"/>
          </a:xfrm>
          <a:prstGeom prst="rect">
            <a:avLst/>
          </a:prstGeom>
          <a:solidFill>
            <a:schemeClr val="bg1">
              <a:lumMod val="75000"/>
            </a:schemeClr>
          </a:solidFill>
        </p:spPr>
        <p:txBody>
          <a:bodyPr wrap="none" rtlCol="0">
            <a:spAutoFit/>
          </a:bodyPr>
          <a:lstStyle/>
          <a:p>
            <a:r>
              <a:rPr lang="en-US" dirty="0" smtClean="0"/>
              <a:t>Observed differences in sample mean scores </a:t>
            </a:r>
          </a:p>
          <a:p>
            <a:r>
              <a:rPr lang="en-US" dirty="0" smtClean="0"/>
              <a:t>expected to occur only 8.4% of the time, if there </a:t>
            </a:r>
          </a:p>
          <a:p>
            <a:r>
              <a:rPr lang="en-US" dirty="0" smtClean="0"/>
              <a:t>truly is no difference in performance for all </a:t>
            </a:r>
          </a:p>
          <a:p>
            <a:r>
              <a:rPr lang="en-US" dirty="0" smtClean="0"/>
              <a:t>participants and non-participants.</a:t>
            </a:r>
            <a:endParaRPr lang="en-US" dirty="0"/>
          </a:p>
        </p:txBody>
      </p:sp>
    </p:spTree>
    <p:extLst>
      <p:ext uri="{BB962C8B-B14F-4D97-AF65-F5344CB8AC3E}">
        <p14:creationId xmlns:p14="http://schemas.microsoft.com/office/powerpoint/2010/main" xmlns="" val="15783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4284697393"/>
              </p:ext>
            </p:extLst>
          </p:nvPr>
        </p:nvGraphicFramePr>
        <p:xfrm>
          <a:off x="781276" y="1573117"/>
          <a:ext cx="7552858" cy="3639711"/>
        </p:xfrm>
        <a:graphic>
          <a:graphicData uri="http://schemas.openxmlformats.org/presentationml/2006/ole">
            <p:oleObj spid="_x0000_s3105" name="Document" r:id="rId3" imgW="6387865" imgH="1790634" progId="Word.Document.12">
              <p:embed/>
            </p:oleObj>
          </a:graphicData>
        </a:graphic>
      </p:graphicFrame>
      <p:sp>
        <p:nvSpPr>
          <p:cNvPr id="3" name="TextBox 2"/>
          <p:cNvSpPr txBox="1"/>
          <p:nvPr/>
        </p:nvSpPr>
        <p:spPr>
          <a:xfrm>
            <a:off x="781275" y="443996"/>
            <a:ext cx="6790741" cy="461665"/>
          </a:xfrm>
          <a:prstGeom prst="rect">
            <a:avLst/>
          </a:prstGeom>
          <a:noFill/>
        </p:spPr>
        <p:txBody>
          <a:bodyPr wrap="none" rtlCol="0">
            <a:spAutoFit/>
          </a:bodyPr>
          <a:lstStyle/>
          <a:p>
            <a:r>
              <a:rPr lang="en-US" sz="2400" b="1" dirty="0" smtClean="0"/>
              <a:t>Compare Growth – Gains and Losses Numerically </a:t>
            </a:r>
            <a:endParaRPr lang="en-US" sz="2400" b="1" dirty="0"/>
          </a:p>
        </p:txBody>
      </p:sp>
      <p:sp>
        <p:nvSpPr>
          <p:cNvPr id="4" name="TextBox 3"/>
          <p:cNvSpPr txBox="1"/>
          <p:nvPr/>
        </p:nvSpPr>
        <p:spPr>
          <a:xfrm>
            <a:off x="781276" y="857246"/>
            <a:ext cx="7367338" cy="707886"/>
          </a:xfrm>
          <a:prstGeom prst="rect">
            <a:avLst/>
          </a:prstGeom>
          <a:noFill/>
        </p:spPr>
        <p:txBody>
          <a:bodyPr wrap="square" rtlCol="0">
            <a:spAutoFit/>
          </a:bodyPr>
          <a:lstStyle/>
          <a:p>
            <a:r>
              <a:rPr lang="en-US" sz="2000" b="1" dirty="0" smtClean="0"/>
              <a:t>Means of the participants are equal to the mean of the non-participates?</a:t>
            </a:r>
            <a:endParaRPr lang="en-US" sz="2000" b="1" dirty="0"/>
          </a:p>
        </p:txBody>
      </p:sp>
      <p:sp>
        <p:nvSpPr>
          <p:cNvPr id="5" name="Up Arrow 4"/>
          <p:cNvSpPr/>
          <p:nvPr/>
        </p:nvSpPr>
        <p:spPr>
          <a:xfrm>
            <a:off x="2254783" y="5072602"/>
            <a:ext cx="328228" cy="413798"/>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Up Arrow 6"/>
          <p:cNvSpPr/>
          <p:nvPr/>
        </p:nvSpPr>
        <p:spPr>
          <a:xfrm>
            <a:off x="5528786" y="5032090"/>
            <a:ext cx="391711" cy="497093"/>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extBox 7"/>
          <p:cNvSpPr txBox="1"/>
          <p:nvPr/>
        </p:nvSpPr>
        <p:spPr>
          <a:xfrm>
            <a:off x="781276" y="5565634"/>
            <a:ext cx="3233252" cy="1169551"/>
          </a:xfrm>
          <a:prstGeom prst="rect">
            <a:avLst/>
          </a:prstGeom>
          <a:solidFill>
            <a:schemeClr val="bg1">
              <a:lumMod val="75000"/>
            </a:schemeClr>
          </a:solidFill>
        </p:spPr>
        <p:txBody>
          <a:bodyPr wrap="square" rtlCol="0">
            <a:spAutoFit/>
          </a:bodyPr>
          <a:lstStyle/>
          <a:p>
            <a:r>
              <a:rPr lang="en-US" sz="1400" dirty="0" smtClean="0"/>
              <a:t>Very significant – the sample mean gain is 6.41. This indicates</a:t>
            </a:r>
          </a:p>
          <a:p>
            <a:r>
              <a:rPr lang="en-US" sz="1400" dirty="0" smtClean="0"/>
              <a:t>that participants gained an average of 6.4 points more over the course of the summer than non-participants.</a:t>
            </a:r>
            <a:endParaRPr lang="en-US" sz="1400" dirty="0"/>
          </a:p>
        </p:txBody>
      </p:sp>
      <p:sp>
        <p:nvSpPr>
          <p:cNvPr id="9" name="TextBox 8"/>
          <p:cNvSpPr txBox="1"/>
          <p:nvPr/>
        </p:nvSpPr>
        <p:spPr>
          <a:xfrm>
            <a:off x="4366858" y="5565634"/>
            <a:ext cx="3667589" cy="1169551"/>
          </a:xfrm>
          <a:prstGeom prst="rect">
            <a:avLst/>
          </a:prstGeom>
          <a:solidFill>
            <a:schemeClr val="bg1">
              <a:lumMod val="75000"/>
            </a:schemeClr>
          </a:solidFill>
        </p:spPr>
        <p:txBody>
          <a:bodyPr wrap="square" rtlCol="0">
            <a:spAutoFit/>
          </a:bodyPr>
          <a:lstStyle/>
          <a:p>
            <a:r>
              <a:rPr lang="en-US" sz="1400" dirty="0" smtClean="0"/>
              <a:t>The p value indicates a significant difference. If there was truly no difference in the gain scores for all participants and non-participants, then we would expect a difference of 6.4 points in the sample means only 1% of the time</a:t>
            </a:r>
            <a:endParaRPr lang="en-US" sz="1400" dirty="0"/>
          </a:p>
        </p:txBody>
      </p:sp>
    </p:spTree>
    <p:extLst>
      <p:ext uri="{BB962C8B-B14F-4D97-AF65-F5344CB8AC3E}">
        <p14:creationId xmlns:p14="http://schemas.microsoft.com/office/powerpoint/2010/main" xmlns="" val="19263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xmlns="" val="3391243488"/>
              </p:ext>
            </p:extLst>
          </p:nvPr>
        </p:nvGraphicFramePr>
        <p:xfrm>
          <a:off x="613793" y="1907281"/>
          <a:ext cx="7794818" cy="4682762"/>
        </p:xfrm>
        <a:graphic>
          <a:graphicData uri="http://schemas.openxmlformats.org/presentationml/2006/ole">
            <p:oleObj spid="_x0000_s4126" name="Document" r:id="rId3" imgW="6743452" imgH="4051151" progId="Word.Document.12">
              <p:embed/>
            </p:oleObj>
          </a:graphicData>
        </a:graphic>
      </p:graphicFrame>
      <p:sp>
        <p:nvSpPr>
          <p:cNvPr id="2" name="TextBox 1"/>
          <p:cNvSpPr txBox="1"/>
          <p:nvPr/>
        </p:nvSpPr>
        <p:spPr>
          <a:xfrm>
            <a:off x="442394" y="429953"/>
            <a:ext cx="8234238" cy="1477328"/>
          </a:xfrm>
          <a:prstGeom prst="rect">
            <a:avLst/>
          </a:prstGeom>
          <a:noFill/>
        </p:spPr>
        <p:txBody>
          <a:bodyPr wrap="square" rtlCol="0">
            <a:spAutoFit/>
          </a:bodyPr>
          <a:lstStyle/>
          <a:p>
            <a:r>
              <a:rPr lang="en-US" b="1" u="sng" dirty="0" smtClean="0"/>
              <a:t>Participants vs. Non-Participants</a:t>
            </a:r>
          </a:p>
          <a:p>
            <a:r>
              <a:rPr lang="en-US" dirty="0" smtClean="0"/>
              <a:t>Participants and Non-Participants had lower post-tests than pre-tests. However the participants only dropped 2 points over the course of the summer, whereas the non-participants dropped an average of 8.4 points. So program slowed the summer learning loss for participants. </a:t>
            </a:r>
            <a:endParaRPr lang="en-US" dirty="0"/>
          </a:p>
        </p:txBody>
      </p:sp>
    </p:spTree>
    <p:extLst>
      <p:ext uri="{BB962C8B-B14F-4D97-AF65-F5344CB8AC3E}">
        <p14:creationId xmlns:p14="http://schemas.microsoft.com/office/powerpoint/2010/main" xmlns="" val="1926379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950136410"/>
              </p:ext>
            </p:extLst>
          </p:nvPr>
        </p:nvGraphicFramePr>
        <p:xfrm>
          <a:off x="635148" y="1160895"/>
          <a:ext cx="7884506" cy="3786451"/>
        </p:xfrm>
        <a:graphic>
          <a:graphicData uri="http://schemas.openxmlformats.org/presentationml/2006/ole">
            <p:oleObj spid="_x0000_s5152" name="Document" r:id="rId3" imgW="6387865" imgH="1612841" progId="Word.Document.12">
              <p:embed/>
            </p:oleObj>
          </a:graphicData>
        </a:graphic>
      </p:graphicFrame>
      <p:sp>
        <p:nvSpPr>
          <p:cNvPr id="3" name="Rectangle 2"/>
          <p:cNvSpPr/>
          <p:nvPr/>
        </p:nvSpPr>
        <p:spPr>
          <a:xfrm>
            <a:off x="635148" y="373751"/>
            <a:ext cx="2546528" cy="369332"/>
          </a:xfrm>
          <a:prstGeom prst="rect">
            <a:avLst/>
          </a:prstGeom>
        </p:spPr>
        <p:txBody>
          <a:bodyPr wrap="none">
            <a:spAutoFit/>
          </a:bodyPr>
          <a:lstStyle/>
          <a:p>
            <a:r>
              <a:rPr lang="en-US" b="1" u="sng" dirty="0"/>
              <a:t>Comparing Proportions</a:t>
            </a:r>
          </a:p>
        </p:txBody>
      </p:sp>
      <p:sp>
        <p:nvSpPr>
          <p:cNvPr id="5" name="Rectangle 4"/>
          <p:cNvSpPr/>
          <p:nvPr/>
        </p:nvSpPr>
        <p:spPr>
          <a:xfrm>
            <a:off x="707448" y="751925"/>
            <a:ext cx="7812206" cy="338554"/>
          </a:xfrm>
          <a:prstGeom prst="rect">
            <a:avLst/>
          </a:prstGeom>
        </p:spPr>
        <p:txBody>
          <a:bodyPr wrap="square">
            <a:spAutoFit/>
          </a:bodyPr>
          <a:lstStyle/>
          <a:p>
            <a:r>
              <a:rPr lang="en-US" sz="1600" b="1" dirty="0"/>
              <a:t>Is there a greater percent of increases among the participants vs. non-participants?</a:t>
            </a:r>
          </a:p>
        </p:txBody>
      </p:sp>
      <p:sp>
        <p:nvSpPr>
          <p:cNvPr id="7" name="Up Arrow 6"/>
          <p:cNvSpPr/>
          <p:nvPr/>
        </p:nvSpPr>
        <p:spPr>
          <a:xfrm>
            <a:off x="2098990" y="4726392"/>
            <a:ext cx="283043" cy="547612"/>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Up Arrow 7"/>
          <p:cNvSpPr/>
          <p:nvPr/>
        </p:nvSpPr>
        <p:spPr>
          <a:xfrm>
            <a:off x="3410428" y="4726392"/>
            <a:ext cx="227758" cy="49572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8612" y="5422086"/>
            <a:ext cx="8998018" cy="1200329"/>
          </a:xfrm>
          <a:prstGeom prst="rect">
            <a:avLst/>
          </a:prstGeom>
          <a:solidFill>
            <a:schemeClr val="bg1">
              <a:lumMod val="75000"/>
            </a:schemeClr>
          </a:solidFill>
        </p:spPr>
        <p:txBody>
          <a:bodyPr wrap="square" rtlCol="0">
            <a:spAutoFit/>
          </a:bodyPr>
          <a:lstStyle/>
          <a:p>
            <a:r>
              <a:rPr lang="en-US" dirty="0" smtClean="0"/>
              <a:t>47% of those students who participated had a positive gain vs. 12% for those who did not participate </a:t>
            </a:r>
          </a:p>
          <a:p>
            <a:r>
              <a:rPr lang="en-US" dirty="0" smtClean="0"/>
              <a:t>The difference of 35.29% in positive gains for the groups is statistically significant (p = 0.0014).  This would be a very unusual result, if there truly is no impact of summer learning. </a:t>
            </a:r>
            <a:endParaRPr lang="en-US" dirty="0"/>
          </a:p>
        </p:txBody>
      </p:sp>
    </p:spTree>
    <p:extLst>
      <p:ext uri="{BB962C8B-B14F-4D97-AF65-F5344CB8AC3E}">
        <p14:creationId xmlns:p14="http://schemas.microsoft.com/office/powerpoint/2010/main" xmlns="" val="19263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Questions</a:t>
            </a:r>
            <a:endParaRPr lang="en-US" dirty="0"/>
          </a:p>
        </p:txBody>
      </p:sp>
      <p:sp>
        <p:nvSpPr>
          <p:cNvPr id="4" name="TextBox 3"/>
          <p:cNvSpPr txBox="1"/>
          <p:nvPr/>
        </p:nvSpPr>
        <p:spPr>
          <a:xfrm>
            <a:off x="496342" y="481776"/>
            <a:ext cx="8423209" cy="1415772"/>
          </a:xfrm>
          <a:prstGeom prst="rect">
            <a:avLst/>
          </a:prstGeom>
          <a:noFill/>
        </p:spPr>
        <p:txBody>
          <a:bodyPr wrap="square" rtlCol="0">
            <a:spAutoFit/>
          </a:bodyPr>
          <a:lstStyle/>
          <a:p>
            <a:endParaRPr lang="en-US" dirty="0"/>
          </a:p>
          <a:p>
            <a:pPr algn="ctr"/>
            <a:r>
              <a:rPr lang="en-US" sz="3200" dirty="0" smtClean="0"/>
              <a:t>The qualitative portion of the Mini-Stat project.</a:t>
            </a:r>
          </a:p>
          <a:p>
            <a:endParaRPr lang="en-US" dirty="0"/>
          </a:p>
          <a:p>
            <a:endParaRPr lang="en-US" dirty="0"/>
          </a:p>
        </p:txBody>
      </p:sp>
      <p:sp>
        <p:nvSpPr>
          <p:cNvPr id="5" name="TextBox 4"/>
          <p:cNvSpPr txBox="1"/>
          <p:nvPr/>
        </p:nvSpPr>
        <p:spPr>
          <a:xfrm>
            <a:off x="598531" y="1678914"/>
            <a:ext cx="7956064" cy="3970318"/>
          </a:xfrm>
          <a:prstGeom prst="rect">
            <a:avLst/>
          </a:prstGeom>
          <a:noFill/>
        </p:spPr>
        <p:txBody>
          <a:bodyPr wrap="square" rtlCol="0">
            <a:spAutoFit/>
          </a:bodyPr>
          <a:lstStyle/>
          <a:p>
            <a:pPr lvl="0"/>
            <a:r>
              <a:rPr lang="en-US" dirty="0">
                <a:latin typeface="American Typewriter"/>
                <a:cs typeface="American Typewriter"/>
              </a:rPr>
              <a:t>What specific reading strategies/programs did you use this summer? </a:t>
            </a:r>
          </a:p>
          <a:p>
            <a:pPr lvl="1"/>
            <a:r>
              <a:rPr lang="en-US" dirty="0">
                <a:latin typeface="American Typewriter"/>
                <a:cs typeface="American Typewriter"/>
              </a:rPr>
              <a:t>Did any of these strategies/programs result in better learning outcomes for your students? Why or why not? </a:t>
            </a:r>
          </a:p>
          <a:p>
            <a:pPr lvl="1"/>
            <a:r>
              <a:rPr lang="en-US" dirty="0">
                <a:latin typeface="American Typewriter"/>
                <a:cs typeface="American Typewriter"/>
              </a:rPr>
              <a:t>Which strategies/programs do you think were more effective than the others? Why?</a:t>
            </a:r>
          </a:p>
          <a:p>
            <a:pPr lvl="1"/>
            <a:r>
              <a:rPr lang="en-US" dirty="0">
                <a:latin typeface="American Typewriter"/>
                <a:cs typeface="American Typewriter"/>
              </a:rPr>
              <a:t>Which strategies/programs were least effective? Why?</a:t>
            </a:r>
          </a:p>
          <a:p>
            <a:r>
              <a:rPr lang="en-US" dirty="0">
                <a:latin typeface="American Typewriter"/>
                <a:cs typeface="American Typewriter"/>
              </a:rPr>
              <a:t> </a:t>
            </a:r>
          </a:p>
          <a:p>
            <a:pPr lvl="0"/>
            <a:r>
              <a:rPr lang="en-US" dirty="0">
                <a:latin typeface="American Typewriter"/>
                <a:cs typeface="American Typewriter"/>
              </a:rPr>
              <a:t>If you were given the opportunity to change the reading instruction you used this summer, what, if any, changes would you make? Why? If none, why?</a:t>
            </a:r>
          </a:p>
          <a:p>
            <a:r>
              <a:rPr lang="en-US" dirty="0">
                <a:latin typeface="American Typewriter"/>
                <a:cs typeface="American Typewriter"/>
              </a:rPr>
              <a:t> </a:t>
            </a:r>
          </a:p>
          <a:p>
            <a:pPr lvl="0"/>
            <a:r>
              <a:rPr lang="en-US" dirty="0">
                <a:latin typeface="American Typewriter"/>
                <a:cs typeface="American Typewriter"/>
              </a:rPr>
              <a:t>What are the strengths and challenges that you experienced during the summer program?</a:t>
            </a:r>
          </a:p>
          <a:p>
            <a:endParaRPr lang="en-US" dirty="0"/>
          </a:p>
        </p:txBody>
      </p:sp>
    </p:spTree>
    <p:extLst>
      <p:ext uri="{BB962C8B-B14F-4D97-AF65-F5344CB8AC3E}">
        <p14:creationId xmlns:p14="http://schemas.microsoft.com/office/powerpoint/2010/main" xmlns="" val="170223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Questions</a:t>
            </a:r>
            <a:endParaRPr lang="en-US" dirty="0"/>
          </a:p>
        </p:txBody>
      </p:sp>
      <p:sp>
        <p:nvSpPr>
          <p:cNvPr id="5" name="TextBox 4"/>
          <p:cNvSpPr txBox="1"/>
          <p:nvPr/>
        </p:nvSpPr>
        <p:spPr>
          <a:xfrm>
            <a:off x="379554" y="613169"/>
            <a:ext cx="8437809" cy="5201424"/>
          </a:xfrm>
          <a:prstGeom prst="rect">
            <a:avLst/>
          </a:prstGeom>
          <a:noFill/>
        </p:spPr>
        <p:txBody>
          <a:bodyPr wrap="square" rtlCol="0">
            <a:spAutoFit/>
          </a:bodyPr>
          <a:lstStyle/>
          <a:p>
            <a:r>
              <a:rPr lang="en-US" sz="1200" dirty="0">
                <a:latin typeface="American Typewriter"/>
                <a:cs typeface="American Typewriter"/>
              </a:rPr>
              <a:t> </a:t>
            </a:r>
          </a:p>
          <a:p>
            <a:pPr lvl="0"/>
            <a:r>
              <a:rPr lang="en-US" dirty="0">
                <a:latin typeface="American Typewriter"/>
                <a:cs typeface="American Typewriter"/>
              </a:rPr>
              <a:t>How many students were in your class during the six week program? What was the average daily attendance? Based on your professional experiences, did the class size impact student learning outcomes?</a:t>
            </a:r>
          </a:p>
          <a:p>
            <a:pPr lvl="1"/>
            <a:r>
              <a:rPr lang="en-US" dirty="0">
                <a:latin typeface="American Typewriter"/>
                <a:cs typeface="American Typewriter"/>
              </a:rPr>
              <a:t>What could we do to improve student participation and attendance?</a:t>
            </a:r>
          </a:p>
          <a:p>
            <a:r>
              <a:rPr lang="en-US" dirty="0">
                <a:latin typeface="American Typewriter"/>
                <a:cs typeface="American Typewriter"/>
              </a:rPr>
              <a:t> </a:t>
            </a:r>
          </a:p>
          <a:p>
            <a:pPr lvl="0"/>
            <a:r>
              <a:rPr lang="en-US" dirty="0">
                <a:latin typeface="American Typewriter"/>
                <a:cs typeface="American Typewriter"/>
              </a:rPr>
              <a:t>Do you think that a summer program has an academic impact on the students more than letting an instructional time lapse happen during the summer months</a:t>
            </a:r>
            <a:r>
              <a:rPr lang="en-US" dirty="0" smtClean="0">
                <a:latin typeface="American Typewriter"/>
                <a:cs typeface="American Typewriter"/>
              </a:rPr>
              <a:t>?  If </a:t>
            </a:r>
            <a:r>
              <a:rPr lang="en-US" dirty="0">
                <a:latin typeface="American Typewriter"/>
                <a:cs typeface="American Typewriter"/>
              </a:rPr>
              <a:t>so, what evidence do you have to support this progress? </a:t>
            </a:r>
          </a:p>
          <a:p>
            <a:r>
              <a:rPr lang="en-US" dirty="0">
                <a:latin typeface="American Typewriter"/>
                <a:cs typeface="American Typewriter"/>
              </a:rPr>
              <a:t> </a:t>
            </a:r>
          </a:p>
          <a:p>
            <a:pPr lvl="0"/>
            <a:r>
              <a:rPr lang="en-US" dirty="0">
                <a:latin typeface="American Typewriter"/>
                <a:cs typeface="American Typewriter"/>
              </a:rPr>
              <a:t>Would you recommend the summer program continue, be shortened, or lengthened next summer? </a:t>
            </a:r>
            <a:r>
              <a:rPr lang="en-US" dirty="0" smtClean="0">
                <a:latin typeface="American Typewriter"/>
                <a:cs typeface="American Typewriter"/>
              </a:rPr>
              <a:t>Why </a:t>
            </a:r>
            <a:r>
              <a:rPr lang="en-US" dirty="0">
                <a:latin typeface="American Typewriter"/>
                <a:cs typeface="American Typewriter"/>
              </a:rPr>
              <a:t>or why not?</a:t>
            </a:r>
          </a:p>
          <a:p>
            <a:r>
              <a:rPr lang="en-US" dirty="0">
                <a:latin typeface="American Typewriter"/>
                <a:cs typeface="American Typewriter"/>
              </a:rPr>
              <a:t> </a:t>
            </a:r>
          </a:p>
          <a:p>
            <a:pPr lvl="0"/>
            <a:r>
              <a:rPr lang="en-US" dirty="0">
                <a:latin typeface="American Typewriter"/>
                <a:cs typeface="American Typewriter"/>
              </a:rPr>
              <a:t>Would you use the same reading strategies/programs  again for a summer program? Should the program be the same or different from the one used during the school year? Why or why not?</a:t>
            </a:r>
          </a:p>
          <a:p>
            <a:r>
              <a:rPr lang="en-US" dirty="0">
                <a:latin typeface="American Typewriter"/>
                <a:cs typeface="American Typewriter"/>
              </a:rPr>
              <a:t> </a:t>
            </a:r>
          </a:p>
          <a:p>
            <a:endParaRPr lang="en-US" sz="1400" dirty="0">
              <a:latin typeface="American Typewriter"/>
              <a:cs typeface="American Typewriter"/>
            </a:endParaRPr>
          </a:p>
        </p:txBody>
      </p:sp>
    </p:spTree>
    <p:extLst>
      <p:ext uri="{BB962C8B-B14F-4D97-AF65-F5344CB8AC3E}">
        <p14:creationId xmlns:p14="http://schemas.microsoft.com/office/powerpoint/2010/main" xmlns="" val="120204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18231"/>
            <a:ext cx="6781800" cy="1600200"/>
          </a:xfrm>
        </p:spPr>
        <p:txBody>
          <a:bodyPr>
            <a:normAutofit fontScale="90000"/>
          </a:bodyPr>
          <a:lstStyle/>
          <a:p>
            <a:r>
              <a:rPr lang="en-US" dirty="0" smtClean="0"/>
              <a:t>Both Quantitative and Qualitative</a:t>
            </a:r>
            <a:endParaRPr lang="en-US" dirty="0"/>
          </a:p>
        </p:txBody>
      </p:sp>
      <p:sp>
        <p:nvSpPr>
          <p:cNvPr id="4" name="TextBox 3"/>
          <p:cNvSpPr txBox="1"/>
          <p:nvPr/>
        </p:nvSpPr>
        <p:spPr>
          <a:xfrm>
            <a:off x="762000" y="686165"/>
            <a:ext cx="8128355" cy="4339650"/>
          </a:xfrm>
          <a:prstGeom prst="rect">
            <a:avLst/>
          </a:prstGeom>
          <a:noFill/>
        </p:spPr>
        <p:txBody>
          <a:bodyPr wrap="square" rtlCol="0">
            <a:spAutoFit/>
          </a:bodyPr>
          <a:lstStyle/>
          <a:p>
            <a:r>
              <a:rPr lang="en-US" sz="2400" b="1" dirty="0" smtClean="0"/>
              <a:t>The findings:</a:t>
            </a:r>
          </a:p>
          <a:p>
            <a:pPr marL="285750" indent="-285750">
              <a:buFont typeface="Wingdings" charset="2"/>
              <a:buChar char="§"/>
            </a:pPr>
            <a:r>
              <a:rPr lang="en-US" dirty="0" smtClean="0"/>
              <a:t>Based on statistical data Summer Learning has made an impact; 47% of the students that</a:t>
            </a:r>
          </a:p>
          <a:p>
            <a:r>
              <a:rPr lang="en-US" dirty="0" smtClean="0"/>
              <a:t>attended had gains verses 12% of those students who did not attend.</a:t>
            </a:r>
            <a:endParaRPr lang="en-US" dirty="0"/>
          </a:p>
          <a:p>
            <a:pPr marL="285750" indent="-285750">
              <a:buFont typeface="Wingdings" charset="2"/>
              <a:buChar char="§"/>
            </a:pPr>
            <a:r>
              <a:rPr lang="en-US" dirty="0" smtClean="0"/>
              <a:t>Teachers feel that reading programing was effective for those that attended.</a:t>
            </a:r>
            <a:endParaRPr lang="en-US" dirty="0"/>
          </a:p>
          <a:p>
            <a:endParaRPr lang="en-US" b="1" dirty="0" smtClean="0"/>
          </a:p>
          <a:p>
            <a:r>
              <a:rPr lang="en-US" b="1" dirty="0" smtClean="0"/>
              <a:t>Next Steps</a:t>
            </a:r>
          </a:p>
          <a:p>
            <a:pPr marL="285750" indent="-285750">
              <a:buFont typeface="Wingdings" charset="2"/>
              <a:buChar char="§"/>
            </a:pPr>
            <a:r>
              <a:rPr lang="en-US" dirty="0" smtClean="0"/>
              <a:t>Leadership will reflect on qualitative responses and re-adjust summer learning based</a:t>
            </a:r>
          </a:p>
          <a:p>
            <a:r>
              <a:rPr lang="en-US" dirty="0" smtClean="0"/>
              <a:t>on improvements.</a:t>
            </a:r>
            <a:endParaRPr lang="en-US" dirty="0"/>
          </a:p>
          <a:p>
            <a:pPr marL="285750" indent="-285750">
              <a:buFont typeface="Wingdings" charset="2"/>
              <a:buChar char="§"/>
            </a:pPr>
            <a:r>
              <a:rPr lang="en-US" dirty="0" smtClean="0"/>
              <a:t>Shorten the length of Summer Camp, which could impact the attendance.</a:t>
            </a:r>
          </a:p>
          <a:p>
            <a:pPr marL="285750" indent="-285750">
              <a:buFont typeface="Wingdings" charset="2"/>
              <a:buChar char="§"/>
            </a:pPr>
            <a:r>
              <a:rPr lang="en-US" dirty="0" smtClean="0"/>
              <a:t>Train staff to improve reading instruction</a:t>
            </a:r>
          </a:p>
          <a:p>
            <a:pPr marL="285750" indent="-285750">
              <a:buFont typeface="Wingdings" charset="2"/>
              <a:buChar char="§"/>
            </a:pPr>
            <a:r>
              <a:rPr lang="en-US" dirty="0" smtClean="0"/>
              <a:t>Hire Certified Staff for Summer Learning</a:t>
            </a:r>
          </a:p>
          <a:p>
            <a:pPr marL="285750" indent="-285750">
              <a:buFont typeface="Wingdings" charset="2"/>
              <a:buChar char="§"/>
            </a:pPr>
            <a:r>
              <a:rPr lang="en-US" dirty="0" smtClean="0"/>
              <a:t>Continue incorporating enrichment for all students</a:t>
            </a:r>
          </a:p>
          <a:p>
            <a:endParaRPr lang="en-US" dirty="0" smtClean="0"/>
          </a:p>
        </p:txBody>
      </p:sp>
    </p:spTree>
    <p:extLst>
      <p:ext uri="{BB962C8B-B14F-4D97-AF65-F5344CB8AC3E}">
        <p14:creationId xmlns:p14="http://schemas.microsoft.com/office/powerpoint/2010/main" xmlns="" val="18979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fade">
                                      <p:cBhvr>
                                        <p:cTn id="59" dur="1000"/>
                                        <p:tgtEl>
                                          <p:spTgt spid="4">
                                            <p:txEl>
                                              <p:pRg st="8" end="8"/>
                                            </p:txEl>
                                          </p:spTgt>
                                        </p:tgtEl>
                                      </p:cBhvr>
                                    </p:animEffect>
                                    <p:anim calcmode="lin" valueType="num">
                                      <p:cBhvr>
                                        <p:cTn id="6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fade">
                                      <p:cBhvr>
                                        <p:cTn id="66" dur="1000"/>
                                        <p:tgtEl>
                                          <p:spTgt spid="4">
                                            <p:txEl>
                                              <p:pRg st="9" end="9"/>
                                            </p:txEl>
                                          </p:spTgt>
                                        </p:tgtEl>
                                      </p:cBhvr>
                                    </p:animEffect>
                                    <p:anim calcmode="lin" valueType="num">
                                      <p:cBhvr>
                                        <p:cTn id="6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1000"/>
                                        <p:tgtEl>
                                          <p:spTgt spid="4">
                                            <p:txEl>
                                              <p:pRg st="10" end="10"/>
                                            </p:txEl>
                                          </p:spTgt>
                                        </p:tgtEl>
                                      </p:cBhvr>
                                    </p:animEffect>
                                    <p:anim calcmode="lin" valueType="num">
                                      <p:cBhvr>
                                        <p:cTn id="7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11" end="11"/>
                                            </p:txEl>
                                          </p:spTgt>
                                        </p:tgtEl>
                                        <p:attrNameLst>
                                          <p:attrName>style.visibility</p:attrName>
                                        </p:attrNameLst>
                                      </p:cBhvr>
                                      <p:to>
                                        <p:strVal val="visible"/>
                                      </p:to>
                                    </p:set>
                                    <p:animEffect transition="in" filter="fade">
                                      <p:cBhvr>
                                        <p:cTn id="80" dur="1000"/>
                                        <p:tgtEl>
                                          <p:spTgt spid="4">
                                            <p:txEl>
                                              <p:pRg st="11" end="11"/>
                                            </p:txEl>
                                          </p:spTgt>
                                        </p:tgtEl>
                                      </p:cBhvr>
                                    </p:animEffect>
                                    <p:anim calcmode="lin" valueType="num">
                                      <p:cBhvr>
                                        <p:cTn id="8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can set kids on the Right- or Wrong- Course</a:t>
            </a:r>
            <a:endParaRPr lang="en-US" dirty="0"/>
          </a:p>
        </p:txBody>
      </p:sp>
      <p:sp>
        <p:nvSpPr>
          <p:cNvPr id="3" name="Content Placeholder 2"/>
          <p:cNvSpPr>
            <a:spLocks noGrp="1"/>
          </p:cNvSpPr>
          <p:nvPr>
            <p:ph idx="1"/>
          </p:nvPr>
        </p:nvSpPr>
        <p:spPr/>
        <p:txBody>
          <a:bodyPr/>
          <a:lstStyle/>
          <a:p>
            <a:pPr marL="0" indent="0">
              <a:buNone/>
            </a:pPr>
            <a:r>
              <a:rPr lang="en-US" sz="3200" dirty="0" smtClean="0"/>
              <a:t>Study links a </a:t>
            </a:r>
            <a:r>
              <a:rPr lang="en-US" sz="3200" b="1" u="sng" dirty="0" smtClean="0"/>
              <a:t>lack of academic </a:t>
            </a:r>
            <a:r>
              <a:rPr lang="en-US" sz="3200" b="1" u="sng" dirty="0"/>
              <a:t>a</a:t>
            </a:r>
            <a:r>
              <a:rPr lang="en-US" sz="3200" b="1" u="sng" dirty="0" smtClean="0"/>
              <a:t>chievement</a:t>
            </a:r>
            <a:r>
              <a:rPr lang="en-US" sz="3200" dirty="0" smtClean="0"/>
              <a:t>, </a:t>
            </a:r>
            <a:r>
              <a:rPr lang="en-US" sz="3200" b="1" u="sng" dirty="0" smtClean="0"/>
              <a:t>high drop out rates</a:t>
            </a:r>
            <a:r>
              <a:rPr lang="en-US" sz="3200" dirty="0" smtClean="0"/>
              <a:t>, to… </a:t>
            </a:r>
          </a:p>
          <a:p>
            <a:pPr marL="0" indent="0" algn="r">
              <a:buNone/>
            </a:pPr>
            <a:r>
              <a:rPr lang="en-US" sz="3600" b="1" i="1" dirty="0" smtClean="0">
                <a:solidFill>
                  <a:srgbClr val="FF0000"/>
                </a:solidFill>
              </a:rPr>
              <a:t>…summertime loss</a:t>
            </a:r>
            <a:r>
              <a:rPr lang="en-US" sz="3200" b="1" i="1" dirty="0" smtClean="0"/>
              <a:t>.  </a:t>
            </a:r>
          </a:p>
          <a:p>
            <a:pPr marL="0" indent="0">
              <a:buNone/>
            </a:pPr>
            <a:endParaRPr lang="en-US" sz="2800" dirty="0" smtClean="0"/>
          </a:p>
          <a:p>
            <a:pPr marL="0" indent="0">
              <a:buNone/>
            </a:pPr>
            <a:endParaRPr lang="en-US" dirty="0"/>
          </a:p>
        </p:txBody>
      </p:sp>
    </p:spTree>
    <p:extLst>
      <p:ext uri="{BB962C8B-B14F-4D97-AF65-F5344CB8AC3E}">
        <p14:creationId xmlns:p14="http://schemas.microsoft.com/office/powerpoint/2010/main" xmlns="" val="41498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91515"/>
            <a:ext cx="6781800" cy="580684"/>
          </a:xfrm>
        </p:spPr>
        <p:txBody>
          <a:bodyPr>
            <a:normAutofit fontScale="90000"/>
          </a:bodyPr>
          <a:lstStyle/>
          <a:p>
            <a:r>
              <a:rPr lang="en-US" sz="3600" dirty="0" smtClean="0"/>
              <a:t>Citation Research</a:t>
            </a:r>
            <a:endParaRPr lang="en-US" sz="3600" dirty="0"/>
          </a:p>
        </p:txBody>
      </p:sp>
      <p:sp>
        <p:nvSpPr>
          <p:cNvPr id="4" name="Rectangle 3"/>
          <p:cNvSpPr/>
          <p:nvPr/>
        </p:nvSpPr>
        <p:spPr>
          <a:xfrm>
            <a:off x="417419" y="595537"/>
            <a:ext cx="8399943" cy="1200329"/>
          </a:xfrm>
          <a:prstGeom prst="rect">
            <a:avLst/>
          </a:prstGeom>
        </p:spPr>
        <p:txBody>
          <a:bodyPr wrap="square">
            <a:spAutoFit/>
          </a:bodyPr>
          <a:lstStyle/>
          <a:p>
            <a:endParaRPr lang="en-US" dirty="0"/>
          </a:p>
          <a:p>
            <a:endParaRPr lang="en-US" dirty="0" smtClean="0"/>
          </a:p>
          <a:p>
            <a:endParaRPr lang="en-US" dirty="0"/>
          </a:p>
          <a:p>
            <a:endParaRPr lang="en-US" dirty="0"/>
          </a:p>
        </p:txBody>
      </p:sp>
      <p:sp>
        <p:nvSpPr>
          <p:cNvPr id="5" name="Rectangle 4"/>
          <p:cNvSpPr/>
          <p:nvPr/>
        </p:nvSpPr>
        <p:spPr>
          <a:xfrm>
            <a:off x="417419" y="595537"/>
            <a:ext cx="8589722" cy="2554545"/>
          </a:xfrm>
          <a:prstGeom prst="rect">
            <a:avLst/>
          </a:prstGeom>
        </p:spPr>
        <p:txBody>
          <a:bodyPr wrap="square">
            <a:spAutoFit/>
          </a:bodyPr>
          <a:lstStyle/>
          <a:p>
            <a:r>
              <a:rPr lang="en-US" sz="1600" dirty="0"/>
              <a:t>(Rand Corporation, 2011)</a:t>
            </a:r>
          </a:p>
          <a:p>
            <a:r>
              <a:rPr lang="en-US" sz="1600" dirty="0"/>
              <a:t>Rand Corporation. (2011, June 13). </a:t>
            </a:r>
            <a:r>
              <a:rPr lang="en-US" sz="1600" i="1" dirty="0"/>
              <a:t>Investment in Summer Learning Programs Can Help Stop the 'Summer Slide'</a:t>
            </a:r>
            <a:r>
              <a:rPr lang="en-US" sz="1600" dirty="0"/>
              <a:t>. Retrieved from </a:t>
            </a:r>
            <a:r>
              <a:rPr lang="en-US" sz="1600" dirty="0" err="1"/>
              <a:t>www.rand.org</a:t>
            </a:r>
            <a:r>
              <a:rPr lang="en-US" sz="1600" dirty="0"/>
              <a:t>: http://</a:t>
            </a:r>
            <a:r>
              <a:rPr lang="en-US" sz="1600" dirty="0" err="1"/>
              <a:t>www.rand.org</a:t>
            </a:r>
            <a:r>
              <a:rPr lang="en-US" sz="1600" dirty="0"/>
              <a:t>/news/press/2011/06/13.html</a:t>
            </a:r>
          </a:p>
          <a:p>
            <a:r>
              <a:rPr lang="en-US" sz="1600" dirty="0"/>
              <a:t> </a:t>
            </a:r>
            <a:endParaRPr lang="en-US" sz="1600" dirty="0" smtClean="0"/>
          </a:p>
          <a:p>
            <a:r>
              <a:rPr lang="en-US" sz="1600" dirty="0" smtClean="0"/>
              <a:t> </a:t>
            </a:r>
          </a:p>
          <a:p>
            <a:r>
              <a:rPr lang="en-US" sz="1600" dirty="0" smtClean="0"/>
              <a:t>(Bennett, 2007)</a:t>
            </a:r>
          </a:p>
          <a:p>
            <a:r>
              <a:rPr lang="en-US" sz="1600" dirty="0" smtClean="0"/>
              <a:t>Bennett</a:t>
            </a:r>
            <a:r>
              <a:rPr lang="en-US" sz="1600" dirty="0"/>
              <a:t>, S. (2007). That Workshop Book: New Systems and Structures for Classrooms that Read, Write, and Think. In S. Bennett, </a:t>
            </a:r>
            <a:r>
              <a:rPr lang="en-US" sz="1600" i="1" dirty="0"/>
              <a:t>That Workshop Book: New Systems and Structures for Classrooms that Read, Write, and Think</a:t>
            </a:r>
            <a:r>
              <a:rPr lang="en-US" sz="1600" dirty="0"/>
              <a:t> , Graves, D.(pp. 4-5). Portsmouth, NH: Heinemann a Division of Reed Elsevier Inc.</a:t>
            </a:r>
          </a:p>
        </p:txBody>
      </p:sp>
    </p:spTree>
    <p:extLst>
      <p:ext uri="{BB962C8B-B14F-4D97-AF65-F5344CB8AC3E}">
        <p14:creationId xmlns:p14="http://schemas.microsoft.com/office/powerpoint/2010/main" xmlns="" val="25041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Summer </a:t>
            </a:r>
            <a:r>
              <a:rPr lang="en-US" dirty="0" err="1" smtClean="0"/>
              <a:t>ChAMP</a:t>
            </a:r>
            <a:endParaRPr lang="en-US" dirty="0"/>
          </a:p>
        </p:txBody>
      </p:sp>
      <p:sp>
        <p:nvSpPr>
          <p:cNvPr id="3" name="Subtitle 2"/>
          <p:cNvSpPr>
            <a:spLocks noGrp="1"/>
          </p:cNvSpPr>
          <p:nvPr>
            <p:ph type="subTitle" idx="1"/>
          </p:nvPr>
        </p:nvSpPr>
        <p:spPr/>
        <p:txBody>
          <a:bodyPr/>
          <a:lstStyle/>
          <a:p>
            <a:r>
              <a:rPr lang="en-US" dirty="0" smtClean="0"/>
              <a:t>Carroll County Schools</a:t>
            </a:r>
            <a:endParaRPr lang="en-US" dirty="0"/>
          </a:p>
        </p:txBody>
      </p:sp>
    </p:spTree>
    <p:extLst>
      <p:ext uri="{BB962C8B-B14F-4D97-AF65-F5344CB8AC3E}">
        <p14:creationId xmlns:p14="http://schemas.microsoft.com/office/powerpoint/2010/main" xmlns="" val="218126352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a:t>
            </a:r>
            <a:endParaRPr lang="en-US" dirty="0"/>
          </a:p>
        </p:txBody>
      </p:sp>
      <p:pic>
        <p:nvPicPr>
          <p:cNvPr id="7" name="Content Placeholder 6" descr="Screen shot 2012-08-12 at 3.40.07 PM.png"/>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l="-51519" t="-8736" r="-161725" b="-183133"/>
          <a:stretch/>
        </p:blipFill>
        <p:spPr>
          <a:xfrm>
            <a:off x="-1109936" y="965200"/>
            <a:ext cx="11536636" cy="3886200"/>
          </a:xfrm>
        </p:spPr>
      </p:pic>
      <p:graphicFrame>
        <p:nvGraphicFramePr>
          <p:cNvPr id="8" name="Object 7"/>
          <p:cNvGraphicFramePr>
            <a:graphicFrameLocks noChangeAspect="1"/>
          </p:cNvGraphicFramePr>
          <p:nvPr>
            <p:extLst>
              <p:ext uri="{D42A27DB-BD31-4B8C-83A1-F6EECF244321}">
                <p14:modId xmlns:p14="http://schemas.microsoft.com/office/powerpoint/2010/main" xmlns="" val="3443691894"/>
              </p:ext>
            </p:extLst>
          </p:nvPr>
        </p:nvGraphicFramePr>
        <p:xfrm>
          <a:off x="127000" y="2659966"/>
          <a:ext cx="5486400" cy="1143000"/>
        </p:xfrm>
        <a:graphic>
          <a:graphicData uri="http://schemas.openxmlformats.org/presentationml/2006/ole">
            <p:oleObj spid="_x0000_s1062" name="Document" r:id="rId5" imgW="5476320" imgH="1152000" progId="Word.Document.12">
              <p:link updateAutomatic="1"/>
            </p:oleObj>
          </a:graphicData>
        </a:graphic>
      </p:graphicFrame>
      <p:sp>
        <p:nvSpPr>
          <p:cNvPr id="10" name="Rectangle 9"/>
          <p:cNvSpPr/>
          <p:nvPr/>
        </p:nvSpPr>
        <p:spPr>
          <a:xfrm rot="2565781">
            <a:off x="4575190" y="1869027"/>
            <a:ext cx="4491264" cy="923330"/>
          </a:xfrm>
          <a:prstGeom prst="rect">
            <a:avLst/>
          </a:prstGeom>
        </p:spPr>
        <p:txBody>
          <a:bodyPr wrap="square">
            <a:spAutoFit/>
          </a:bodyPr>
          <a:lstStyle/>
          <a:p>
            <a:r>
              <a:rPr lang="en-US" dirty="0"/>
              <a:t>To prepare all KY students for next generation learning, work, and citizenship.</a:t>
            </a:r>
          </a:p>
          <a:p>
            <a:r>
              <a:rPr lang="en-US" dirty="0"/>
              <a:t>College, Career and Citizenship ready</a:t>
            </a:r>
          </a:p>
        </p:txBody>
      </p:sp>
      <p:pic>
        <p:nvPicPr>
          <p:cNvPr id="13" name="Picture 12"/>
          <p:cNvPicPr>
            <a:picLocks noChangeAspect="1"/>
          </p:cNvPicPr>
          <p:nvPr/>
        </p:nvPicPr>
        <p:blipFill>
          <a:blip r:embed="rId6" cstate="print"/>
          <a:stretch>
            <a:fillRect/>
          </a:stretch>
        </p:blipFill>
        <p:spPr>
          <a:xfrm>
            <a:off x="5613400" y="3530600"/>
            <a:ext cx="2082800" cy="3327400"/>
          </a:xfrm>
          <a:prstGeom prst="rect">
            <a:avLst/>
          </a:prstGeom>
        </p:spPr>
      </p:pic>
      <p:sp>
        <p:nvSpPr>
          <p:cNvPr id="14" name="Rectangle 13"/>
          <p:cNvSpPr/>
          <p:nvPr/>
        </p:nvSpPr>
        <p:spPr>
          <a:xfrm>
            <a:off x="2286000" y="3105835"/>
            <a:ext cx="4572000" cy="646331"/>
          </a:xfrm>
          <a:prstGeom prst="rect">
            <a:avLst/>
          </a:prstGeom>
        </p:spPr>
        <p:txBody>
          <a:bodyPr>
            <a:spAutoFit/>
          </a:bodyPr>
          <a:lstStyle/>
          <a:p>
            <a:endParaRPr lang="en-US" dirty="0"/>
          </a:p>
          <a:p>
            <a:endParaRPr lang="en-US" dirty="0"/>
          </a:p>
        </p:txBody>
      </p:sp>
      <p:pic>
        <p:nvPicPr>
          <p:cNvPr id="15" name="Picture 14"/>
          <p:cNvPicPr>
            <a:picLocks noChangeAspect="1"/>
          </p:cNvPicPr>
          <p:nvPr/>
        </p:nvPicPr>
        <p:blipFill>
          <a:blip r:embed="rId7" cstate="print"/>
          <a:stretch>
            <a:fillRect/>
          </a:stretch>
        </p:blipFill>
        <p:spPr>
          <a:xfrm>
            <a:off x="546100" y="3740150"/>
            <a:ext cx="1117600" cy="1663700"/>
          </a:xfrm>
          <a:prstGeom prst="rect">
            <a:avLst/>
          </a:prstGeom>
        </p:spPr>
      </p:pic>
      <p:pic>
        <p:nvPicPr>
          <p:cNvPr id="16" name="Picture 15"/>
          <p:cNvPicPr>
            <a:picLocks noChangeAspect="1"/>
          </p:cNvPicPr>
          <p:nvPr/>
        </p:nvPicPr>
        <p:blipFill>
          <a:blip r:embed="rId8" cstate="print"/>
          <a:stretch>
            <a:fillRect/>
          </a:stretch>
        </p:blipFill>
        <p:spPr>
          <a:xfrm rot="20461805">
            <a:off x="2286000" y="4013200"/>
            <a:ext cx="2984500" cy="558800"/>
          </a:xfrm>
          <a:prstGeom prst="rect">
            <a:avLst/>
          </a:prstGeom>
        </p:spPr>
      </p:pic>
      <p:pic>
        <p:nvPicPr>
          <p:cNvPr id="17" name="Picture 16"/>
          <p:cNvPicPr>
            <a:picLocks noChangeAspect="1"/>
          </p:cNvPicPr>
          <p:nvPr/>
        </p:nvPicPr>
        <p:blipFill>
          <a:blip r:embed="rId9" cstate="print"/>
          <a:stretch>
            <a:fillRect/>
          </a:stretch>
        </p:blipFill>
        <p:spPr>
          <a:xfrm>
            <a:off x="7086600" y="698500"/>
            <a:ext cx="1485900" cy="901700"/>
          </a:xfrm>
          <a:prstGeom prst="rect">
            <a:avLst/>
          </a:prstGeom>
        </p:spPr>
      </p:pic>
    </p:spTree>
    <p:extLst>
      <p:ext uri="{BB962C8B-B14F-4D97-AF65-F5344CB8AC3E}">
        <p14:creationId xmlns:p14="http://schemas.microsoft.com/office/powerpoint/2010/main" xmlns="" val="37488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870606" y="351802"/>
            <a:ext cx="7439393" cy="5745163"/>
          </a:xfrm>
        </p:spPr>
      </p:pic>
      <p:sp>
        <p:nvSpPr>
          <p:cNvPr id="2" name="TextBox 1"/>
          <p:cNvSpPr txBox="1"/>
          <p:nvPr/>
        </p:nvSpPr>
        <p:spPr>
          <a:xfrm>
            <a:off x="5182391" y="6461741"/>
            <a:ext cx="3806210" cy="253916"/>
          </a:xfrm>
          <a:prstGeom prst="rect">
            <a:avLst/>
          </a:prstGeom>
          <a:noFill/>
        </p:spPr>
        <p:txBody>
          <a:bodyPr wrap="none" rtlCol="0">
            <a:spAutoFit/>
          </a:bodyPr>
          <a:lstStyle/>
          <a:p>
            <a:r>
              <a:rPr lang="en-US" sz="1050" dirty="0" smtClean="0"/>
              <a:t>National Summer Learning Association; </a:t>
            </a:r>
            <a:r>
              <a:rPr lang="en-US" sz="1050" dirty="0" err="1" smtClean="0"/>
              <a:t>www.summerlearning.org</a:t>
            </a:r>
            <a:r>
              <a:rPr lang="en-US" sz="1050" dirty="0" smtClean="0"/>
              <a:t> </a:t>
            </a:r>
            <a:endParaRPr lang="en-US" sz="1050" dirty="0"/>
          </a:p>
        </p:txBody>
      </p:sp>
    </p:spTree>
    <p:extLst>
      <p:ext uri="{BB962C8B-B14F-4D97-AF65-F5344CB8AC3E}">
        <p14:creationId xmlns:p14="http://schemas.microsoft.com/office/powerpoint/2010/main" xmlns="" val="14294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Investment in summer learning programs can help!</a:t>
            </a:r>
            <a:endParaRPr lang="en-US" dirty="0"/>
          </a:p>
        </p:txBody>
      </p:sp>
      <p:sp>
        <p:nvSpPr>
          <p:cNvPr id="3" name="Content Placeholder 2"/>
          <p:cNvSpPr>
            <a:spLocks noGrp="1"/>
          </p:cNvSpPr>
          <p:nvPr>
            <p:ph idx="1"/>
          </p:nvPr>
        </p:nvSpPr>
        <p:spPr/>
        <p:txBody>
          <a:bodyPr/>
          <a:lstStyle/>
          <a:p>
            <a:r>
              <a:rPr lang="en-US" dirty="0" smtClean="0"/>
              <a:t>The loss of knowledge and educational skills during summer is cumulative over the course of a student’s career and further widens the achievement gap. </a:t>
            </a:r>
          </a:p>
          <a:p>
            <a:r>
              <a:rPr lang="en-US" dirty="0" smtClean="0"/>
              <a:t>Study confirms attending summer programs can disrupt the educational loss.</a:t>
            </a:r>
          </a:p>
          <a:p>
            <a:pPr marL="0" indent="0" algn="r">
              <a:buNone/>
            </a:pPr>
            <a:r>
              <a:rPr lang="en-US" dirty="0" smtClean="0"/>
              <a:t>RAND  Corporation study</a:t>
            </a:r>
          </a:p>
          <a:p>
            <a:endParaRPr lang="en-US" dirty="0"/>
          </a:p>
        </p:txBody>
      </p:sp>
      <p:sp>
        <p:nvSpPr>
          <p:cNvPr id="4" name="TextBox 3"/>
          <p:cNvSpPr txBox="1"/>
          <p:nvPr/>
        </p:nvSpPr>
        <p:spPr>
          <a:xfrm>
            <a:off x="3270015" y="6214933"/>
            <a:ext cx="5873985" cy="415498"/>
          </a:xfrm>
          <a:prstGeom prst="rect">
            <a:avLst/>
          </a:prstGeom>
          <a:noFill/>
        </p:spPr>
        <p:txBody>
          <a:bodyPr wrap="square" rtlCol="0">
            <a:spAutoFit/>
          </a:bodyPr>
          <a:lstStyle/>
          <a:p>
            <a:r>
              <a:rPr lang="en-US" sz="1050" dirty="0" smtClean="0"/>
              <a:t>RAND Corporation; Investment in Summer Learning Programs Can Help Stop the ‘Summer Slide’; 2011; </a:t>
            </a:r>
            <a:r>
              <a:rPr lang="en-US" sz="1050" dirty="0" smtClean="0">
                <a:hlinkClick r:id="rId2"/>
              </a:rPr>
              <a:t>www.rand.org</a:t>
            </a:r>
            <a:endParaRPr lang="en-US" sz="1050" dirty="0"/>
          </a:p>
        </p:txBody>
      </p:sp>
    </p:spTree>
    <p:extLst>
      <p:ext uri="{BB962C8B-B14F-4D97-AF65-F5344CB8AC3E}">
        <p14:creationId xmlns:p14="http://schemas.microsoft.com/office/powerpoint/2010/main" xmlns="" val="239167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clock of learning is ticking… </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Several summers of backslide can result in students dropping out and sliding down the ladder of life’s chances!</a:t>
            </a:r>
            <a:endParaRPr lang="en-US" sz="3600" dirty="0"/>
          </a:p>
        </p:txBody>
      </p:sp>
    </p:spTree>
    <p:extLst>
      <p:ext uri="{BB962C8B-B14F-4D97-AF65-F5344CB8AC3E}">
        <p14:creationId xmlns:p14="http://schemas.microsoft.com/office/powerpoint/2010/main" xmlns="" val="282638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a:t>
            </a:r>
            <a:r>
              <a:rPr lang="en-US" dirty="0"/>
              <a:t>I</a:t>
            </a:r>
            <a:r>
              <a:rPr lang="en-US" dirty="0" smtClean="0"/>
              <a:t>nstructional </a:t>
            </a:r>
            <a:r>
              <a:rPr lang="en-US" dirty="0"/>
              <a:t>P</a:t>
            </a:r>
            <a:r>
              <a:rPr lang="en-US" dirty="0" smtClean="0"/>
              <a:t>ractice</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Graves (2007) </a:t>
            </a:r>
            <a:r>
              <a:rPr lang="en-US" sz="3200" dirty="0"/>
              <a:t>says it is the everyday teaching that matters:  the daily systems, structures, routines,  and rituals that help children become better readers, writers, problem solvers and thinkers.  </a:t>
            </a:r>
            <a:endParaRPr lang="en-US" sz="3200" dirty="0" smtClean="0"/>
          </a:p>
          <a:p>
            <a:pPr marL="0" indent="0">
              <a:buNone/>
            </a:pPr>
            <a:endParaRPr lang="en-US" sz="3200" dirty="0" smtClean="0"/>
          </a:p>
          <a:p>
            <a:r>
              <a:rPr lang="en-US" sz="3200" dirty="0" smtClean="0"/>
              <a:t>Truly </a:t>
            </a:r>
            <a:r>
              <a:rPr lang="en-US" sz="3200" b="1" u="sng" dirty="0"/>
              <a:t>better </a:t>
            </a:r>
            <a:r>
              <a:rPr lang="en-US" sz="3200" b="1" u="sng" dirty="0" smtClean="0"/>
              <a:t>adults</a:t>
            </a:r>
            <a:r>
              <a:rPr lang="en-US" sz="3200" dirty="0" smtClean="0"/>
              <a:t> </a:t>
            </a:r>
            <a:r>
              <a:rPr lang="en-US" sz="3200" dirty="0"/>
              <a:t>need </a:t>
            </a:r>
            <a:r>
              <a:rPr lang="en-US" sz="3200" b="1" u="sng" dirty="0">
                <a:solidFill>
                  <a:srgbClr val="FF0000"/>
                </a:solidFill>
              </a:rPr>
              <a:t>to engage in </a:t>
            </a:r>
            <a:r>
              <a:rPr lang="en-US" sz="3200" dirty="0"/>
              <a:t>and </a:t>
            </a:r>
            <a:r>
              <a:rPr lang="en-US" sz="3200" b="1" u="sng" dirty="0">
                <a:solidFill>
                  <a:srgbClr val="FF0000"/>
                </a:solidFill>
              </a:rPr>
              <a:t>lead our world</a:t>
            </a:r>
            <a:r>
              <a:rPr lang="en-US" sz="3200" dirty="0"/>
              <a:t>.  </a:t>
            </a:r>
          </a:p>
          <a:p>
            <a:pPr marL="0" indent="0">
              <a:buNone/>
            </a:pPr>
            <a:endParaRPr lang="en-US" dirty="0"/>
          </a:p>
        </p:txBody>
      </p:sp>
      <p:sp>
        <p:nvSpPr>
          <p:cNvPr id="4" name="TextBox 3"/>
          <p:cNvSpPr txBox="1"/>
          <p:nvPr/>
        </p:nvSpPr>
        <p:spPr>
          <a:xfrm>
            <a:off x="5161287" y="6423671"/>
            <a:ext cx="3665468" cy="261610"/>
          </a:xfrm>
          <a:prstGeom prst="rect">
            <a:avLst/>
          </a:prstGeom>
          <a:noFill/>
        </p:spPr>
        <p:txBody>
          <a:bodyPr wrap="none" rtlCol="0">
            <a:spAutoFit/>
          </a:bodyPr>
          <a:lstStyle/>
          <a:p>
            <a:r>
              <a:rPr lang="en-US" sz="1100" dirty="0" smtClean="0"/>
              <a:t>Donald Graves quote; Bennett, S (2007)That Workshop Book</a:t>
            </a:r>
            <a:endParaRPr lang="en-US" sz="1100" dirty="0"/>
          </a:p>
        </p:txBody>
      </p:sp>
    </p:spTree>
    <p:extLst>
      <p:ext uri="{BB962C8B-B14F-4D97-AF65-F5344CB8AC3E}">
        <p14:creationId xmlns:p14="http://schemas.microsoft.com/office/powerpoint/2010/main" xmlns="" val="1631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Mini-Stat Project</a:t>
            </a:r>
            <a:endParaRPr lang="en-US" dirty="0"/>
          </a:p>
        </p:txBody>
      </p:sp>
      <p:sp>
        <p:nvSpPr>
          <p:cNvPr id="4" name="TextBox 3"/>
          <p:cNvSpPr txBox="1"/>
          <p:nvPr/>
        </p:nvSpPr>
        <p:spPr>
          <a:xfrm>
            <a:off x="116786" y="978150"/>
            <a:ext cx="8671381" cy="1938992"/>
          </a:xfrm>
          <a:prstGeom prst="rect">
            <a:avLst/>
          </a:prstGeom>
          <a:noFill/>
        </p:spPr>
        <p:txBody>
          <a:bodyPr wrap="square" rtlCol="0">
            <a:spAutoFit/>
          </a:bodyPr>
          <a:lstStyle/>
          <a:p>
            <a:r>
              <a:rPr lang="en-US" sz="2800" dirty="0"/>
              <a:t>C</a:t>
            </a:r>
            <a:r>
              <a:rPr lang="en-US" sz="2800" dirty="0" smtClean="0"/>
              <a:t>omparing 2</a:t>
            </a:r>
            <a:r>
              <a:rPr lang="en-US" sz="2800" baseline="30000" dirty="0" smtClean="0"/>
              <a:t>nd</a:t>
            </a:r>
            <a:r>
              <a:rPr lang="en-US" sz="2800" dirty="0" smtClean="0"/>
              <a:t> (second) and 3</a:t>
            </a:r>
            <a:r>
              <a:rPr lang="en-US" sz="2800" baseline="30000" dirty="0" smtClean="0"/>
              <a:t>rd</a:t>
            </a:r>
            <a:r>
              <a:rPr lang="en-US" sz="2800" dirty="0" smtClean="0"/>
              <a:t> (third) grade students who attended with those students who were invited but opted not to attend Summer </a:t>
            </a:r>
            <a:r>
              <a:rPr lang="en-US" sz="2800" dirty="0" err="1" smtClean="0"/>
              <a:t>ChAMP</a:t>
            </a:r>
            <a:r>
              <a:rPr lang="en-US" sz="2800" dirty="0" smtClean="0"/>
              <a:t> in the area of Reading.</a:t>
            </a:r>
          </a:p>
          <a:p>
            <a:endParaRPr lang="en-US" dirty="0"/>
          </a:p>
          <a:p>
            <a:endParaRPr lang="en-US" dirty="0"/>
          </a:p>
        </p:txBody>
      </p:sp>
    </p:spTree>
    <p:extLst>
      <p:ext uri="{BB962C8B-B14F-4D97-AF65-F5344CB8AC3E}">
        <p14:creationId xmlns:p14="http://schemas.microsoft.com/office/powerpoint/2010/main" xmlns="" val="385073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71" y="4543462"/>
            <a:ext cx="6781800" cy="1600200"/>
          </a:xfrm>
        </p:spPr>
        <p:txBody>
          <a:bodyPr/>
          <a:lstStyle/>
          <a:p>
            <a:r>
              <a:rPr lang="en-US" dirty="0" smtClean="0"/>
              <a:t>Summer Learning K-5</a:t>
            </a:r>
            <a:endParaRPr lang="en-US" dirty="0"/>
          </a:p>
        </p:txBody>
      </p:sp>
      <p:sp>
        <p:nvSpPr>
          <p:cNvPr id="4" name="TextBox 3"/>
          <p:cNvSpPr txBox="1"/>
          <p:nvPr/>
        </p:nvSpPr>
        <p:spPr>
          <a:xfrm>
            <a:off x="599373" y="856135"/>
            <a:ext cx="8134342" cy="2677656"/>
          </a:xfrm>
          <a:prstGeom prst="rect">
            <a:avLst/>
          </a:prstGeom>
          <a:noFill/>
        </p:spPr>
        <p:txBody>
          <a:bodyPr wrap="square" rtlCol="0">
            <a:spAutoFit/>
          </a:bodyPr>
          <a:lstStyle/>
          <a:p>
            <a:r>
              <a:rPr lang="en-US" sz="2800" dirty="0" smtClean="0"/>
              <a:t>K-5 Program</a:t>
            </a:r>
          </a:p>
          <a:p>
            <a:endParaRPr lang="en-US" sz="2800" dirty="0"/>
          </a:p>
          <a:p>
            <a:r>
              <a:rPr lang="en-US" sz="2800" dirty="0" smtClean="0"/>
              <a:t>Identified Students by Criteria</a:t>
            </a:r>
          </a:p>
          <a:p>
            <a:pPr marL="285750" indent="-285750">
              <a:buFont typeface="Wingdings" charset="2"/>
              <a:buChar char="ü"/>
            </a:pPr>
            <a:r>
              <a:rPr lang="en-US" sz="2800" dirty="0" smtClean="0"/>
              <a:t>MAP</a:t>
            </a:r>
          </a:p>
          <a:p>
            <a:pPr marL="285750" indent="-285750">
              <a:buFont typeface="Wingdings" charset="2"/>
              <a:buChar char="ü"/>
            </a:pPr>
            <a:r>
              <a:rPr lang="en-US" sz="2800" dirty="0" smtClean="0"/>
              <a:t>Teachers</a:t>
            </a:r>
          </a:p>
          <a:p>
            <a:pPr marL="285750" indent="-285750">
              <a:buFont typeface="Wingdings" charset="2"/>
              <a:buChar char="ü"/>
            </a:pPr>
            <a:r>
              <a:rPr lang="en-US" sz="2800" dirty="0" smtClean="0"/>
              <a:t>At-Risk Students</a:t>
            </a:r>
            <a:endParaRPr lang="en-US" sz="2800" dirty="0"/>
          </a:p>
        </p:txBody>
      </p:sp>
    </p:spTree>
    <p:extLst>
      <p:ext uri="{BB962C8B-B14F-4D97-AF65-F5344CB8AC3E}">
        <p14:creationId xmlns:p14="http://schemas.microsoft.com/office/powerpoint/2010/main" xmlns="" val="674628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973</TotalTime>
  <Words>912</Words>
  <Application>Microsoft Office PowerPoint</Application>
  <PresentationFormat>On-screen Show (4:3)</PresentationFormat>
  <Paragraphs>121</Paragraphs>
  <Slides>21</Slides>
  <Notes>2</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21</vt:i4>
      </vt:variant>
    </vt:vector>
  </HeadingPairs>
  <TitlesOfParts>
    <vt:vector size="24" baseType="lpstr">
      <vt:lpstr>Newsprint</vt:lpstr>
      <vt:lpstr>Document1!OLE_LINK1</vt:lpstr>
      <vt:lpstr>Document</vt:lpstr>
      <vt:lpstr>Summer ChAMP</vt:lpstr>
      <vt:lpstr>Summer can set kids on the Right- or Wrong- Course</vt:lpstr>
      <vt:lpstr>Why?</vt:lpstr>
      <vt:lpstr>Slide 4</vt:lpstr>
      <vt:lpstr>Investment in summer learning programs can help!</vt:lpstr>
      <vt:lpstr>The clock of learning is ticking… </vt:lpstr>
      <vt:lpstr>Summer Instructional Practice</vt:lpstr>
      <vt:lpstr>Mini-Stat Project</vt:lpstr>
      <vt:lpstr>Summer Learning K-5</vt:lpstr>
      <vt:lpstr>Program Outline</vt:lpstr>
      <vt:lpstr>Assessments</vt:lpstr>
      <vt:lpstr>Hypothesis</vt:lpstr>
      <vt:lpstr>Slide 13</vt:lpstr>
      <vt:lpstr>Slide 14</vt:lpstr>
      <vt:lpstr>Slide 15</vt:lpstr>
      <vt:lpstr>Slide 16</vt:lpstr>
      <vt:lpstr>Qualitative Questions</vt:lpstr>
      <vt:lpstr>Qualitative Questions</vt:lpstr>
      <vt:lpstr>Both Quantitative and Qualitative</vt:lpstr>
      <vt:lpstr>Citation Research</vt:lpstr>
      <vt:lpstr>Summer ChAMP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Champs</dc:title>
  <dc:creator>Williams, Pam</dc:creator>
  <cp:lastModifiedBy>Owner</cp:lastModifiedBy>
  <cp:revision>49</cp:revision>
  <cp:lastPrinted>2012-09-04T18:09:25Z</cp:lastPrinted>
  <dcterms:created xsi:type="dcterms:W3CDTF">2012-08-12T19:31:00Z</dcterms:created>
  <dcterms:modified xsi:type="dcterms:W3CDTF">2014-03-24T17:54:42Z</dcterms:modified>
</cp:coreProperties>
</file>