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72" r:id="rId11"/>
    <p:sldId id="273" r:id="rId12"/>
    <p:sldId id="274" r:id="rId13"/>
    <p:sldId id="264" r:id="rId14"/>
    <p:sldId id="275" r:id="rId15"/>
    <p:sldId id="276" r:id="rId16"/>
    <p:sldId id="265" r:id="rId17"/>
    <p:sldId id="266" r:id="rId18"/>
    <p:sldId id="267" r:id="rId19"/>
    <p:sldId id="26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9CA9B-7D3A-49AA-88A1-8F92442FE6D0}" type="datetimeFigureOut">
              <a:rPr lang="en-US" smtClean="0"/>
              <a:pPr/>
              <a:t>3/24/2014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CD2A3-67D3-4D26-88A6-109BF7B99E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9CA9B-7D3A-49AA-88A1-8F92442FE6D0}" type="datetimeFigureOut">
              <a:rPr lang="en-US" smtClean="0"/>
              <a:pPr/>
              <a:t>3/24/2014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CD2A3-67D3-4D26-88A6-109BF7B99E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9CA9B-7D3A-49AA-88A1-8F92442FE6D0}" type="datetimeFigureOut">
              <a:rPr lang="en-US" smtClean="0"/>
              <a:pPr/>
              <a:t>3/24/2014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CD2A3-67D3-4D26-88A6-109BF7B99E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9CA9B-7D3A-49AA-88A1-8F92442FE6D0}" type="datetimeFigureOut">
              <a:rPr lang="en-US" smtClean="0"/>
              <a:pPr/>
              <a:t>3/24/2014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CD2A3-67D3-4D26-88A6-109BF7B99E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9CA9B-7D3A-49AA-88A1-8F92442FE6D0}" type="datetimeFigureOut">
              <a:rPr lang="en-US" smtClean="0"/>
              <a:pPr/>
              <a:t>3/24/2014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CD2A3-67D3-4D26-88A6-109BF7B99E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9CA9B-7D3A-49AA-88A1-8F92442FE6D0}" type="datetimeFigureOut">
              <a:rPr lang="en-US" smtClean="0"/>
              <a:pPr/>
              <a:t>3/24/2014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CD2A3-67D3-4D26-88A6-109BF7B99E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9CA9B-7D3A-49AA-88A1-8F92442FE6D0}" type="datetimeFigureOut">
              <a:rPr lang="en-US" smtClean="0"/>
              <a:pPr/>
              <a:t>3/24/2014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CD2A3-67D3-4D26-88A6-109BF7B99E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9CA9B-7D3A-49AA-88A1-8F92442FE6D0}" type="datetimeFigureOut">
              <a:rPr lang="en-US" smtClean="0"/>
              <a:pPr/>
              <a:t>3/24/2014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CD2A3-67D3-4D26-88A6-109BF7B99E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9CA9B-7D3A-49AA-88A1-8F92442FE6D0}" type="datetimeFigureOut">
              <a:rPr lang="en-US" smtClean="0"/>
              <a:pPr/>
              <a:t>3/24/2014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CD2A3-67D3-4D26-88A6-109BF7B99E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9CA9B-7D3A-49AA-88A1-8F92442FE6D0}" type="datetimeFigureOut">
              <a:rPr lang="en-US" smtClean="0"/>
              <a:pPr/>
              <a:t>3/24/2014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CD2A3-67D3-4D26-88A6-109BF7B99E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9CA9B-7D3A-49AA-88A1-8F92442FE6D0}" type="datetimeFigureOut">
              <a:rPr lang="en-US" smtClean="0"/>
              <a:pPr/>
              <a:t>3/24/2014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1BCD2A3-67D3-4D26-88A6-109BF7B99E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289CA9B-7D3A-49AA-88A1-8F92442FE6D0}" type="datetimeFigureOut">
              <a:rPr lang="en-US" smtClean="0"/>
              <a:pPr/>
              <a:t>3/24/2014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1BCD2A3-67D3-4D26-88A6-109BF7B99E9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random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143000"/>
            <a:ext cx="8382000" cy="2057400"/>
          </a:xfrm>
        </p:spPr>
        <p:txBody>
          <a:bodyPr/>
          <a:lstStyle/>
          <a:p>
            <a:r>
              <a:rPr lang="en-US" dirty="0" smtClean="0"/>
              <a:t>The Expanded Learning Partnership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352800"/>
            <a:ext cx="7854696" cy="1905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Between the Simpson County Schools and the Boys and Girls Club of Franklin</a:t>
            </a:r>
            <a:endParaRPr lang="en-US" sz="3200" dirty="0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514352"/>
            <a:ext cx="3124200" cy="1162050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The Expanded Learning Partnership</a:t>
            </a:r>
            <a:endParaRPr lang="en-US" sz="280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2"/>
          </p:nvPr>
        </p:nvSpPr>
        <p:spPr>
          <a:xfrm>
            <a:off x="228600" y="1752600"/>
            <a:ext cx="3276600" cy="449580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latin typeface="+mj-lt"/>
              </a:rPr>
              <a:t>Though the treatment group grew more over the year in reading, comparing the Spring reading results from the treatment group with the control group using a     T-stat test produced a        P-value of 0.123.  This demonstrates the difference in results are not statistically significant.  </a:t>
            </a:r>
            <a:endParaRPr lang="en-US" sz="2400" b="1" dirty="0">
              <a:latin typeface="+mj-lt"/>
            </a:endParaRPr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sz="half" idx="1"/>
          </p:nvPr>
        </p:nvGraphicFramePr>
        <p:xfrm>
          <a:off x="3575050" y="1143001"/>
          <a:ext cx="5340350" cy="49234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8350"/>
                <a:gridCol w="822778"/>
                <a:gridCol w="777422"/>
                <a:gridCol w="813706"/>
                <a:gridCol w="862694"/>
                <a:gridCol w="1066800"/>
                <a:gridCol w="228600"/>
              </a:tblGrid>
              <a:tr h="708827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Hypothesis test results: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SPRING READING 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TREATMENT VS. CONTROL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58712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μ</a:t>
                      </a:r>
                      <a:r>
                        <a:rPr lang="en-US" sz="1400" baseline="-25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: mean of spring treatment group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58712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μ</a:t>
                      </a:r>
                      <a:r>
                        <a:rPr lang="en-US" sz="1400" baseline="-25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: mean of spring control group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58712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μ</a:t>
                      </a:r>
                      <a:r>
                        <a:rPr lang="en-US" sz="1400" baseline="-25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- μ</a:t>
                      </a:r>
                      <a:r>
                        <a:rPr lang="en-US" sz="1400" baseline="-25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: mean difference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16621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H</a:t>
                      </a:r>
                      <a:r>
                        <a:rPr lang="en-US" sz="1400" baseline="-25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: μ</a:t>
                      </a:r>
                      <a:r>
                        <a:rPr lang="en-US" sz="1400" baseline="-25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- μ</a:t>
                      </a:r>
                      <a:r>
                        <a:rPr lang="en-US" sz="1400" baseline="-25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= 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16621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H</a:t>
                      </a:r>
                      <a:r>
                        <a:rPr lang="en-US" sz="1400" baseline="-25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A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: μ</a:t>
                      </a:r>
                      <a:r>
                        <a:rPr lang="en-US" sz="1400" baseline="-25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- μ</a:t>
                      </a:r>
                      <a:r>
                        <a:rPr lang="en-US" sz="1400" baseline="-25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≠ 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16621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(without pooled variances)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725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Difference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Sample Mean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Std. Err.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DF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T-Stat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P-value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1662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μ</a:t>
                      </a:r>
                      <a:r>
                        <a:rPr lang="en-US" sz="1400" baseline="-25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- μ</a:t>
                      </a:r>
                      <a:r>
                        <a:rPr lang="en-US" sz="1400" baseline="-25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4.93548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3.15371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57.9041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1.56497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0.123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6300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Not Significant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514352"/>
            <a:ext cx="3124200" cy="1162050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The Expanded Learning Partnership</a:t>
            </a:r>
            <a:endParaRPr lang="en-US" sz="280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2"/>
          </p:nvPr>
        </p:nvSpPr>
        <p:spPr>
          <a:xfrm>
            <a:off x="228600" y="2286000"/>
            <a:ext cx="3276600" cy="396240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latin typeface="+mj-lt"/>
              </a:rPr>
              <a:t>Comparing the Fall math  results from the treatment group with the control group using a     T-stat test produced a        P-value of 0.1235 which demonstrates the difference in results are not statistically significant.  </a:t>
            </a:r>
            <a:endParaRPr lang="en-US" sz="2400" b="1" dirty="0">
              <a:latin typeface="+mj-lt"/>
            </a:endParaRPr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sz="half" idx="1"/>
          </p:nvPr>
        </p:nvGraphicFramePr>
        <p:xfrm>
          <a:off x="3575050" y="1143001"/>
          <a:ext cx="5340350" cy="49234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8350"/>
                <a:gridCol w="822778"/>
                <a:gridCol w="777422"/>
                <a:gridCol w="813706"/>
                <a:gridCol w="862694"/>
                <a:gridCol w="1066800"/>
                <a:gridCol w="228600"/>
              </a:tblGrid>
              <a:tr h="708827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Hypothesis test results: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FALL MATH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TREATMENT VS. CONTROL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58712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μ</a:t>
                      </a:r>
                      <a:r>
                        <a:rPr lang="en-US" sz="1400" baseline="-25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: mean of fall treatment group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58712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μ</a:t>
                      </a:r>
                      <a:r>
                        <a:rPr lang="en-US" sz="1400" baseline="-250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</a:t>
                      </a: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: mean of fall control group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58712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μ</a:t>
                      </a:r>
                      <a:r>
                        <a:rPr lang="en-US" sz="1400" baseline="-25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- μ</a:t>
                      </a:r>
                      <a:r>
                        <a:rPr lang="en-US" sz="1400" baseline="-25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: mean difference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16621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H</a:t>
                      </a:r>
                      <a:r>
                        <a:rPr lang="en-US" sz="1400" baseline="-25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: μ</a:t>
                      </a:r>
                      <a:r>
                        <a:rPr lang="en-US" sz="1400" baseline="-25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- μ</a:t>
                      </a:r>
                      <a:r>
                        <a:rPr lang="en-US" sz="1400" baseline="-25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= 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16621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H</a:t>
                      </a:r>
                      <a:r>
                        <a:rPr lang="en-US" sz="1400" baseline="-25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A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: μ</a:t>
                      </a:r>
                      <a:r>
                        <a:rPr lang="en-US" sz="1400" baseline="-25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- μ</a:t>
                      </a:r>
                      <a:r>
                        <a:rPr lang="en-US" sz="1400" baseline="-25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≠ 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16621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(without pooled variances)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725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Difference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Sample Mean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Std. Err.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DF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T-Stat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P-value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1662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μ</a:t>
                      </a:r>
                      <a:r>
                        <a:rPr lang="en-US" sz="1400" baseline="-25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- μ</a:t>
                      </a:r>
                      <a:r>
                        <a:rPr lang="en-US" sz="1400" baseline="-25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4.74193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3.03500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59.6196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-1.56242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0.1235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6300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Not </a:t>
                      </a: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Significant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514352"/>
            <a:ext cx="3124200" cy="1162050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The Expanded Learning Partnership</a:t>
            </a:r>
            <a:endParaRPr lang="en-US" sz="280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2"/>
          </p:nvPr>
        </p:nvSpPr>
        <p:spPr>
          <a:xfrm>
            <a:off x="228600" y="2286000"/>
            <a:ext cx="3276600" cy="396240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latin typeface="+mj-lt"/>
              </a:rPr>
              <a:t>Interestingly, comparing the Spring math results from the treatment group with the control group using a     T-stat test produced a        P-value of 0.0452 which demonstrates the control group growth was statistically significant.  </a:t>
            </a:r>
            <a:endParaRPr lang="en-US" sz="2400" b="1" dirty="0">
              <a:latin typeface="+mj-lt"/>
            </a:endParaRPr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sz="half" idx="1"/>
          </p:nvPr>
        </p:nvGraphicFramePr>
        <p:xfrm>
          <a:off x="3575050" y="1143001"/>
          <a:ext cx="5340350" cy="49234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8350"/>
                <a:gridCol w="822778"/>
                <a:gridCol w="777422"/>
                <a:gridCol w="813706"/>
                <a:gridCol w="862694"/>
                <a:gridCol w="1066800"/>
                <a:gridCol w="228600"/>
              </a:tblGrid>
              <a:tr h="708827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Hypothesis test results: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SPRING MATH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TREATMENT VS. CONTROL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58712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μ</a:t>
                      </a:r>
                      <a:r>
                        <a:rPr lang="en-US" sz="1400" baseline="-25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: mean of spring treatment group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58712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μ</a:t>
                      </a:r>
                      <a:r>
                        <a:rPr lang="en-US" sz="1400" baseline="-25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: mean of spring control group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58712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μ</a:t>
                      </a:r>
                      <a:r>
                        <a:rPr lang="en-US" sz="1400" baseline="-25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- μ</a:t>
                      </a:r>
                      <a:r>
                        <a:rPr lang="en-US" sz="1400" baseline="-25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: mean difference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16621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H</a:t>
                      </a:r>
                      <a:r>
                        <a:rPr lang="en-US" sz="1400" baseline="-25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: μ</a:t>
                      </a:r>
                      <a:r>
                        <a:rPr lang="en-US" sz="1400" baseline="-25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- μ</a:t>
                      </a:r>
                      <a:r>
                        <a:rPr lang="en-US" sz="1400" baseline="-25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= 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16621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H</a:t>
                      </a:r>
                      <a:r>
                        <a:rPr lang="en-US" sz="1400" baseline="-25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A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: μ</a:t>
                      </a:r>
                      <a:r>
                        <a:rPr lang="en-US" sz="1400" baseline="-25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- μ</a:t>
                      </a:r>
                      <a:r>
                        <a:rPr lang="en-US" sz="1400" baseline="-25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≠ 0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16621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(without pooled variances)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725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Difference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Sample Mean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Std. Err.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DF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T-Stat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P-value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1662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μ</a:t>
                      </a:r>
                      <a:r>
                        <a:rPr lang="en-US" sz="1400" baseline="-25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</a:t>
                      </a: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- μ</a:t>
                      </a:r>
                      <a:r>
                        <a:rPr lang="en-US" sz="1400" baseline="-25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</a:t>
                      </a:r>
                      <a:endParaRPr lang="en-US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</a:t>
                      </a: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5.70967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2.79170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59.9518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-2.04523</a:t>
                      </a:r>
                      <a:endParaRPr lang="en-US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0.0452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6300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Significant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8610600" cy="9144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The Expanded Learning Partnership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855248"/>
            <a:ext cx="4192588" cy="659352"/>
          </a:xfrm>
        </p:spPr>
        <p:txBody>
          <a:bodyPr/>
          <a:lstStyle/>
          <a:p>
            <a:r>
              <a:rPr lang="en-US" sz="2800" u="sng" dirty="0" smtClean="0"/>
              <a:t>The Qualitative Results</a:t>
            </a:r>
            <a:endParaRPr lang="en-US" sz="2800" u="sng" dirty="0"/>
          </a:p>
        </p:txBody>
      </p:sp>
      <p:pic>
        <p:nvPicPr>
          <p:cNvPr id="5" name="Content Placeholder 4" descr="Fall 2012 028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301" y="2825187"/>
            <a:ext cx="4039985" cy="3225338"/>
          </a:xfrm>
        </p:spPr>
      </p:pic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4645025" y="1676400"/>
            <a:ext cx="4041775" cy="4683920"/>
          </a:xfrm>
        </p:spPr>
        <p:txBody>
          <a:bodyPr/>
          <a:lstStyle/>
          <a:p>
            <a:r>
              <a:rPr lang="en-US" dirty="0" smtClean="0"/>
              <a:t>Anecdotal evidence listening to teachers and peer tutors indicated a high level of success in the program</a:t>
            </a:r>
          </a:p>
          <a:p>
            <a:r>
              <a:rPr lang="en-US" dirty="0" smtClean="0"/>
              <a:t>A qualitative study was conducted to investigate this further.</a:t>
            </a:r>
          </a:p>
          <a:p>
            <a:r>
              <a:rPr lang="en-US" dirty="0" smtClean="0"/>
              <a:t>8 questions were used to interview 5 peer tutors and 1 teacher about the impact of the program.</a:t>
            </a:r>
            <a:endParaRPr lang="en-US" dirty="0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04800" y="704088"/>
            <a:ext cx="8610600" cy="74371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The Expanded Learning Partnership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800" b="1" dirty="0" smtClean="0">
                <a:latin typeface="+mj-lt"/>
              </a:rPr>
              <a:t>The Questions:</a:t>
            </a:r>
          </a:p>
          <a:p>
            <a:pPr lvl="0"/>
            <a:r>
              <a:rPr lang="en-US" sz="2800" b="1" dirty="0" smtClean="0">
                <a:latin typeface="+mj-lt"/>
              </a:rPr>
              <a:t>Do you think the Expanded Learning Partnership with the Boys and Girls Club has an academic benefit to the students who participate?</a:t>
            </a:r>
          </a:p>
          <a:p>
            <a:pPr lvl="0"/>
            <a:r>
              <a:rPr lang="en-US" sz="2800" b="1" dirty="0" smtClean="0">
                <a:latin typeface="+mj-lt"/>
              </a:rPr>
              <a:t>What was the impact on reading specifically?  What was the evidence?</a:t>
            </a:r>
          </a:p>
          <a:p>
            <a:pPr lvl="0"/>
            <a:r>
              <a:rPr lang="en-US" sz="2800" b="1" dirty="0" smtClean="0">
                <a:latin typeface="+mj-lt"/>
              </a:rPr>
              <a:t>What was the impact on math specifically?  What was the evidence?</a:t>
            </a:r>
          </a:p>
          <a:p>
            <a:pPr lvl="0"/>
            <a:r>
              <a:rPr lang="en-US" sz="2800" b="1" dirty="0" smtClean="0">
                <a:latin typeface="+mj-lt"/>
              </a:rPr>
              <a:t>What non-academic benefits occurred as a result of the program?  Evidence?</a:t>
            </a:r>
          </a:p>
          <a:p>
            <a:endParaRPr lang="en-US" dirty="0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04800" y="704088"/>
            <a:ext cx="8610600" cy="74371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The Expanded Learning Partnership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dirty="0" smtClean="0">
                <a:latin typeface="+mj-lt"/>
              </a:rPr>
              <a:t>The Questions:</a:t>
            </a:r>
          </a:p>
          <a:p>
            <a:pPr lvl="0"/>
            <a:r>
              <a:rPr lang="en-US" sz="2800" b="1" dirty="0" smtClean="0">
                <a:latin typeface="+mj-lt"/>
              </a:rPr>
              <a:t>What specific strategies did you use to improve reading?</a:t>
            </a:r>
          </a:p>
          <a:p>
            <a:pPr lvl="0"/>
            <a:r>
              <a:rPr lang="en-US" sz="2800" b="1" dirty="0" smtClean="0">
                <a:latin typeface="+mj-lt"/>
              </a:rPr>
              <a:t>What specific strategies did you use to improve math?</a:t>
            </a:r>
          </a:p>
          <a:p>
            <a:pPr lvl="0"/>
            <a:r>
              <a:rPr lang="en-US" sz="2800" b="1" dirty="0" smtClean="0">
                <a:latin typeface="+mj-lt"/>
              </a:rPr>
              <a:t>What changes are being made to the program to increase its effectiveness?</a:t>
            </a:r>
          </a:p>
          <a:p>
            <a:pPr lvl="0"/>
            <a:r>
              <a:rPr lang="en-US" sz="2800" b="1" dirty="0" smtClean="0">
                <a:latin typeface="+mj-lt"/>
              </a:rPr>
              <a:t>Do you recommend this program to continue?  Why?</a:t>
            </a:r>
          </a:p>
          <a:p>
            <a:endParaRPr lang="en-US" b="1" dirty="0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04088"/>
            <a:ext cx="8610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The Expanded Learning Partnership</a:t>
            </a:r>
            <a:endParaRPr lang="en-US" dirty="0"/>
          </a:p>
        </p:txBody>
      </p:sp>
      <p:pic>
        <p:nvPicPr>
          <p:cNvPr id="5" name="Content Placeholder 4" descr="Fall 2012 03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86102"/>
            <a:ext cx="4038600" cy="2903434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CONCLUSIONS:</a:t>
            </a:r>
          </a:p>
          <a:p>
            <a:r>
              <a:rPr lang="en-US" dirty="0" smtClean="0"/>
              <a:t>The quantitative results do not show a significant statistical difference on the MAP test in the performance of the treatment group compared to the control group.</a:t>
            </a:r>
            <a:endParaRPr lang="en-US" dirty="0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04088"/>
            <a:ext cx="8610600" cy="66751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The Expanded Learning Partnership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524000"/>
            <a:ext cx="4191000" cy="510539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Variables that may have influenced the quantitative results include:</a:t>
            </a:r>
          </a:p>
          <a:p>
            <a:pPr lvl="1"/>
            <a:r>
              <a:rPr lang="en-US" dirty="0" smtClean="0"/>
              <a:t>The length of the treatment period was relatively short </a:t>
            </a:r>
          </a:p>
          <a:p>
            <a:pPr lvl="1"/>
            <a:r>
              <a:rPr lang="en-US" dirty="0" smtClean="0"/>
              <a:t>The regularity of attendance is not known</a:t>
            </a:r>
          </a:p>
          <a:p>
            <a:pPr lvl="1"/>
            <a:r>
              <a:rPr lang="en-US" dirty="0" smtClean="0"/>
              <a:t>The use of peer tutors may limit effectiveness due to lack of training and experience</a:t>
            </a:r>
            <a:endParaRPr lang="en-US" dirty="0"/>
          </a:p>
        </p:txBody>
      </p:sp>
      <p:pic>
        <p:nvPicPr>
          <p:cNvPr id="5" name="Content Placeholder 4" descr="Fall 2012 03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623344"/>
            <a:ext cx="4038600" cy="3028950"/>
          </a:xfrm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04088"/>
            <a:ext cx="8610600" cy="89611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The Expanded Learning Partnership</a:t>
            </a:r>
            <a:endParaRPr lang="en-US" dirty="0"/>
          </a:p>
        </p:txBody>
      </p:sp>
      <p:pic>
        <p:nvPicPr>
          <p:cNvPr id="5" name="Content Placeholder 4" descr="Fall 2012 01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705879"/>
            <a:ext cx="4038600" cy="286388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1000" cy="495299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qualitative results indicate a strong belief among the peer tutors and the teacher in the programs positive impact on the students served.</a:t>
            </a:r>
          </a:p>
          <a:p>
            <a:r>
              <a:rPr lang="en-US" dirty="0" smtClean="0"/>
              <a:t>They also believe they have made adjustments that will improve the academic impact as measured by a standardized reading and math assessment. </a:t>
            </a:r>
            <a:endParaRPr lang="en-US" dirty="0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04088"/>
            <a:ext cx="8610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The Expanded Learning Partnership</a:t>
            </a:r>
            <a:endParaRPr lang="en-US" dirty="0"/>
          </a:p>
        </p:txBody>
      </p:sp>
      <p:pic>
        <p:nvPicPr>
          <p:cNvPr id="5" name="Content Placeholder 4" descr="Fall 2012 04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220293"/>
            <a:ext cx="4038600" cy="3835052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4"/>
            <a:ext cx="4038600" cy="470931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This year, we have expanded the program using rural education funds to provide 2 teacher coordinators and 12 peer tutors for the entire year.</a:t>
            </a:r>
          </a:p>
          <a:p>
            <a:r>
              <a:rPr lang="en-US" dirty="0" smtClean="0"/>
              <a:t>The community has embraced this partnership with excitement and deep  appreciation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04088"/>
            <a:ext cx="8534400" cy="74371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The Expanded Learning Partnership</a:t>
            </a:r>
            <a:endParaRPr lang="en-US" b="1" dirty="0"/>
          </a:p>
        </p:txBody>
      </p:sp>
      <p:pic>
        <p:nvPicPr>
          <p:cNvPr id="4" name="Content Placeholder 3" descr="Fall 2012 0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562600" y="2362200"/>
            <a:ext cx="2443892" cy="1828800"/>
          </a:xfrm>
        </p:spPr>
      </p:pic>
      <p:pic>
        <p:nvPicPr>
          <p:cNvPr id="5" name="Picture 4" descr="Fall 2012 0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2971800"/>
            <a:ext cx="4366582" cy="3239561"/>
          </a:xfrm>
          <a:prstGeom prst="rect">
            <a:avLst/>
          </a:prstGeom>
        </p:spPr>
      </p:pic>
      <p:pic>
        <p:nvPicPr>
          <p:cNvPr id="6" name="Picture 5" descr="Fall 2012 02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3600" y="4495800"/>
            <a:ext cx="1840948" cy="1600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1000" y="1600200"/>
            <a:ext cx="510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Jim Flynn, Superintendent</a:t>
            </a:r>
          </a:p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NKU Doctoral Cohort</a:t>
            </a:r>
          </a:p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October 19, 2012</a:t>
            </a:r>
            <a:endParaRPr lang="en-US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04088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The Expanded Learning Partnership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Approved by the Simpson County Board of Education in December 2011</a:t>
            </a:r>
          </a:p>
          <a:p>
            <a:r>
              <a:rPr lang="en-US" dirty="0" smtClean="0"/>
              <a:t>The Boys and Girls Club of Franklin serves more than 200 kids per day most of whom are in grades K-6</a:t>
            </a:r>
            <a:endParaRPr lang="en-US" dirty="0"/>
          </a:p>
        </p:txBody>
      </p:sp>
      <p:pic>
        <p:nvPicPr>
          <p:cNvPr id="6" name="Content Placeholder 5" descr="Fall 2012 02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559428"/>
            <a:ext cx="4038600" cy="3156781"/>
          </a:xfrm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04088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The Expanded Learning Partnership</a:t>
            </a:r>
            <a:endParaRPr lang="en-US" dirty="0"/>
          </a:p>
        </p:txBody>
      </p:sp>
      <p:pic>
        <p:nvPicPr>
          <p:cNvPr id="5" name="Content Placeholder 4" descr="Fall 2012 03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50673"/>
            <a:ext cx="4038600" cy="2974291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4"/>
            <a:ext cx="4038600" cy="463311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We employed 2 certified teachers to serve as program coordinators</a:t>
            </a:r>
          </a:p>
          <a:p>
            <a:r>
              <a:rPr lang="en-US" dirty="0" smtClean="0"/>
              <a:t>We employed 8 peer tutors to work with the students Mondays through Thursdays each week</a:t>
            </a:r>
          </a:p>
          <a:p>
            <a:r>
              <a:rPr lang="en-US" dirty="0" smtClean="0"/>
              <a:t>The budget for the project was less than $6,000 for February through May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1000" y="704088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The Expanded Learning Partnership</a:t>
            </a:r>
            <a:endParaRPr lang="en-US" dirty="0"/>
          </a:p>
        </p:txBody>
      </p:sp>
      <p:pic>
        <p:nvPicPr>
          <p:cNvPr id="8" name="Content Placeholder 7" descr="Fall 2012 03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0" y="2438400"/>
            <a:ext cx="4038600" cy="3020742"/>
          </a:xfrm>
        </p:spPr>
      </p:pic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304800" y="1981200"/>
            <a:ext cx="4191000" cy="4572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program provided over 45 days of support during the Spring semester</a:t>
            </a:r>
          </a:p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graders were selected as the test group due to the sample size (n=31)</a:t>
            </a:r>
          </a:p>
          <a:p>
            <a:r>
              <a:rPr lang="en-US" dirty="0" smtClean="0"/>
              <a:t>A demographically similar, randomly selected control groups was identified (n=31) made up of 3</a:t>
            </a:r>
            <a:r>
              <a:rPr lang="en-US" baseline="30000" dirty="0" smtClean="0"/>
              <a:t>rd</a:t>
            </a:r>
            <a:r>
              <a:rPr lang="en-US" dirty="0" smtClean="0"/>
              <a:t> graders who did not attend the Boys and Girls Club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81000" y="704088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The Expanded Learning Partnership</a:t>
            </a:r>
            <a:endParaRPr lang="en-US" dirty="0"/>
          </a:p>
        </p:txBody>
      </p:sp>
      <p:pic>
        <p:nvPicPr>
          <p:cNvPr id="8" name="Picture Placeholder 7" descr="Fall 2012 01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26747"/>
            <a:ext cx="4038600" cy="3022143"/>
          </a:xfrm>
        </p:spPr>
      </p:pic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MAP results in reading and math were used from the Fall and Spring assessments</a:t>
            </a:r>
          </a:p>
          <a:p>
            <a:r>
              <a:rPr lang="en-US" dirty="0" smtClean="0"/>
              <a:t>The program emphasized reading achievement as its primary goal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04088"/>
            <a:ext cx="8610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The Expanded Learning Partnership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The hypothesis stated the program would enhance the achievement of the students in the classroom as measured by the MAP test.</a:t>
            </a:r>
          </a:p>
          <a:p>
            <a:r>
              <a:rPr lang="en-US" dirty="0" smtClean="0"/>
              <a:t>Fall and Spring results were compared in the study between the treatment and control groups</a:t>
            </a:r>
            <a:endParaRPr lang="en-US" dirty="0"/>
          </a:p>
        </p:txBody>
      </p:sp>
      <p:pic>
        <p:nvPicPr>
          <p:cNvPr id="5" name="Content Placeholder 4" descr="Fall 2012 03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834503"/>
            <a:ext cx="4038600" cy="2606631"/>
          </a:xfrm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534400" cy="12192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The Expanded Learning Partnership</a:t>
            </a:r>
            <a:endParaRPr lang="en-US" dirty="0"/>
          </a:p>
        </p:txBody>
      </p:sp>
      <p:pic>
        <p:nvPicPr>
          <p:cNvPr id="5" name="Content Placeholder 4" descr="Fall 2012 03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2819400"/>
            <a:ext cx="3276600" cy="2451927"/>
          </a:xfrm>
        </p:spPr>
      </p:pic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</p:nvPr>
        </p:nvGraphicFramePr>
        <p:xfrm>
          <a:off x="3886200" y="1752600"/>
          <a:ext cx="5029200" cy="24315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7300"/>
                <a:gridCol w="1257300"/>
                <a:gridCol w="1257300"/>
                <a:gridCol w="1257300"/>
              </a:tblGrid>
              <a:tr h="54621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3rd Grade - Reading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Fall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Spring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Difference</a:t>
                      </a:r>
                    </a:p>
                  </a:txBody>
                  <a:tcPr marL="7620" marR="7620" marT="7620" marB="0" anchor="b"/>
                </a:tc>
              </a:tr>
              <a:tr h="57992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Test Group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186.3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195.0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8.7</a:t>
                      </a:r>
                    </a:p>
                  </a:txBody>
                  <a:tcPr marL="7620" marR="7620" marT="7620" marB="0" anchor="b"/>
                </a:tc>
              </a:tr>
              <a:tr h="57992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Control Group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192.0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199.9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7.9</a:t>
                      </a:r>
                    </a:p>
                  </a:txBody>
                  <a:tcPr marL="7620" marR="7620" marT="7620" marB="0" anchor="b"/>
                </a:tc>
              </a:tr>
              <a:tr h="57992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National Norm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189.9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199.2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9.3</a:t>
                      </a: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810000" y="4419600"/>
          <a:ext cx="5105400" cy="2209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6350"/>
                <a:gridCol w="1276350"/>
                <a:gridCol w="1276350"/>
                <a:gridCol w="1276350"/>
              </a:tblGrid>
              <a:tr h="62169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3rd Grade - Math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Fall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Spring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Difference</a:t>
                      </a:r>
                    </a:p>
                  </a:txBody>
                  <a:tcPr marL="7620" marR="7620" marT="7620" marB="0" anchor="b"/>
                </a:tc>
              </a:tr>
              <a:tr h="34472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1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Test Group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188.6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200.9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12.3</a:t>
                      </a:r>
                    </a:p>
                  </a:txBody>
                  <a:tcPr marL="7620" marR="7620" marT="7620" marB="0" anchor="b"/>
                </a:tc>
              </a:tr>
              <a:tr h="62169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Control Group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193.4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206.6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13.2</a:t>
                      </a:r>
                    </a:p>
                  </a:txBody>
                  <a:tcPr marL="7620" marR="7620" marT="7620" marB="0" anchor="b"/>
                </a:tc>
              </a:tr>
              <a:tr h="62169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National Norm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192.1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203.1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11.0</a:t>
                      </a: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0" y="1752600"/>
            <a:ext cx="396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chemeClr val="tx2">
                    <a:lumMod val="75000"/>
                  </a:schemeClr>
                </a:solidFill>
              </a:rPr>
              <a:t>The Quantitative Results</a:t>
            </a:r>
            <a:endParaRPr lang="en-US" sz="2400" b="1" u="sng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514352"/>
            <a:ext cx="3124200" cy="1162050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The Expanded Learning Partnership</a:t>
            </a:r>
            <a:endParaRPr lang="en-US" sz="280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2"/>
          </p:nvPr>
        </p:nvSpPr>
        <p:spPr>
          <a:xfrm>
            <a:off x="228600" y="1905000"/>
            <a:ext cx="3276600" cy="434340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latin typeface="+mj-lt"/>
              </a:rPr>
              <a:t>Comparing the Fall reading results from the treatment group with the control group using a     T-stat test produced a        P-value of 0.1379 which demonstrates the difference in results are not statistically significant. </a:t>
            </a:r>
            <a:endParaRPr lang="en-US" sz="2400" b="1" dirty="0">
              <a:latin typeface="+mj-lt"/>
            </a:endParaRPr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sz="half" idx="1"/>
          </p:nvPr>
        </p:nvGraphicFramePr>
        <p:xfrm>
          <a:off x="3575050" y="1143001"/>
          <a:ext cx="5340350" cy="49523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8350"/>
                <a:gridCol w="822778"/>
                <a:gridCol w="777422"/>
                <a:gridCol w="813706"/>
                <a:gridCol w="862694"/>
                <a:gridCol w="1066800"/>
                <a:gridCol w="228600"/>
              </a:tblGrid>
              <a:tr h="708827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Hypothesis test results: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769" marR="86769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6769" marR="86769" marT="0" marB="0" anchor="b"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FALL READING 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TREATMENT VS. CONTROL</a:t>
                      </a:r>
                      <a:endParaRPr lang="en-US" sz="14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769" marR="86769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6769" marR="8676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6769" marR="86769" marT="0" marB="0" anchor="b"/>
                </a:tc>
              </a:tr>
              <a:tr h="458712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μ</a:t>
                      </a:r>
                      <a:r>
                        <a:rPr lang="en-US" sz="1400" b="0" baseline="-250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</a:t>
                      </a:r>
                      <a:r>
                        <a:rPr lang="en-US" sz="1400" b="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: mean of fall treatment group</a:t>
                      </a:r>
                      <a:endParaRPr lang="en-US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769" marR="86769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6769" marR="8676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6769" marR="8676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6769" marR="8676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6769" marR="8676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6769" marR="86769" marT="0" marB="0" anchor="b"/>
                </a:tc>
              </a:tr>
              <a:tr h="458712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μ</a:t>
                      </a:r>
                      <a:r>
                        <a:rPr lang="en-US" sz="1400" b="0" baseline="-2500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</a:t>
                      </a:r>
                      <a:r>
                        <a:rPr lang="en-US" sz="1400" b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: mean of fall control group</a:t>
                      </a:r>
                      <a:endParaRPr lang="en-US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769" marR="86769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6769" marR="8676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6769" marR="8676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6769" marR="8676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6769" marR="8676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6769" marR="86769" marT="0" marB="0" anchor="b"/>
                </a:tc>
              </a:tr>
              <a:tr h="458712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μ</a:t>
                      </a:r>
                      <a:r>
                        <a:rPr lang="en-US" sz="1400" b="0" baseline="-2500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</a:t>
                      </a:r>
                      <a:r>
                        <a:rPr lang="en-US" sz="1400" b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- μ</a:t>
                      </a:r>
                      <a:r>
                        <a:rPr lang="en-US" sz="1400" b="0" baseline="-2500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</a:t>
                      </a:r>
                      <a:r>
                        <a:rPr lang="en-US" sz="1400" b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: mean difference</a:t>
                      </a:r>
                      <a:endParaRPr lang="en-US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769" marR="86769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6769" marR="8676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 b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6769" marR="8676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6769" marR="8676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6769" marR="8676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6769" marR="86769" marT="0" marB="0" anchor="b"/>
                </a:tc>
              </a:tr>
              <a:tr h="416621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H</a:t>
                      </a:r>
                      <a:r>
                        <a:rPr lang="en-US" sz="1400" b="0" baseline="-2500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</a:t>
                      </a:r>
                      <a:r>
                        <a:rPr lang="en-US" sz="1400" b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: μ</a:t>
                      </a:r>
                      <a:r>
                        <a:rPr lang="en-US" sz="1400" b="0" baseline="-2500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</a:t>
                      </a:r>
                      <a:r>
                        <a:rPr lang="en-US" sz="1400" b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- μ</a:t>
                      </a:r>
                      <a:r>
                        <a:rPr lang="en-US" sz="1400" b="0" baseline="-2500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</a:t>
                      </a:r>
                      <a:r>
                        <a:rPr lang="en-US" sz="1400" b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= 0</a:t>
                      </a:r>
                      <a:endParaRPr lang="en-US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769" marR="86769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6769" marR="8676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6769" marR="8676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6769" marR="8676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6769" marR="8676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6769" marR="86769" marT="0" marB="0" anchor="b"/>
                </a:tc>
              </a:tr>
              <a:tr h="416621"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H</a:t>
                      </a:r>
                      <a:r>
                        <a:rPr lang="en-US" sz="1400" b="0" baseline="-2500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A</a:t>
                      </a:r>
                      <a:r>
                        <a:rPr lang="en-US" sz="1400" b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: μ</a:t>
                      </a:r>
                      <a:r>
                        <a:rPr lang="en-US" sz="1400" b="0" baseline="-2500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</a:t>
                      </a:r>
                      <a:r>
                        <a:rPr lang="en-US" sz="1400" b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- μ</a:t>
                      </a:r>
                      <a:r>
                        <a:rPr lang="en-US" sz="1400" b="0" baseline="-2500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</a:t>
                      </a:r>
                      <a:r>
                        <a:rPr lang="en-US" sz="1400" b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≠ 0</a:t>
                      </a:r>
                      <a:endParaRPr lang="en-US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769" marR="86769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6769" marR="8676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6769" marR="8676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6769" marR="8676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6769" marR="8676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6769" marR="86769" marT="0" marB="0" anchor="b"/>
                </a:tc>
              </a:tr>
              <a:tr h="416621"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(without pooled variances)</a:t>
                      </a:r>
                      <a:endParaRPr lang="en-US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769" marR="86769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6769" marR="8676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6769" marR="8676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6769" marR="8676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6769" marR="86769" marT="0" marB="0" anchor="b"/>
                </a:tc>
              </a:tr>
              <a:tr h="4725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Difference</a:t>
                      </a:r>
                      <a:endParaRPr lang="en-US" sz="14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769" marR="8676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Sample Mean</a:t>
                      </a:r>
                      <a:endParaRPr lang="en-US" sz="14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769" marR="8676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Std. Err.</a:t>
                      </a:r>
                      <a:endParaRPr lang="en-US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769" marR="8676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DF</a:t>
                      </a:r>
                      <a:endParaRPr lang="en-US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769" marR="8676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T-Stat</a:t>
                      </a:r>
                      <a:endParaRPr lang="en-US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769" marR="86769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P-value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769" marR="8676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8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6769" marR="86769" marT="0" marB="0" anchor="b"/>
                </a:tc>
              </a:tr>
              <a:tr h="41662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μ</a:t>
                      </a:r>
                      <a:r>
                        <a:rPr lang="en-US" sz="1400" b="0" baseline="-25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</a:t>
                      </a:r>
                      <a:r>
                        <a:rPr lang="en-US" sz="1400" b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- μ</a:t>
                      </a:r>
                      <a:r>
                        <a:rPr lang="en-US" sz="1400" b="0" baseline="-250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2</a:t>
                      </a:r>
                      <a:endParaRPr lang="en-US" sz="1400" b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769" marR="86769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</a:t>
                      </a:r>
                      <a:r>
                        <a:rPr lang="en-US" sz="1400" b="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5.70967</a:t>
                      </a:r>
                      <a:endParaRPr lang="en-US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769" marR="86769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3.79393</a:t>
                      </a:r>
                      <a:endParaRPr lang="en-US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769" marR="86769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56.2392</a:t>
                      </a:r>
                      <a:endParaRPr lang="en-US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769" marR="86769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-</a:t>
                      </a:r>
                      <a:r>
                        <a:rPr lang="en-US" sz="1400" b="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1.50494</a:t>
                      </a:r>
                      <a:endParaRPr lang="en-US" sz="14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769" marR="86769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0.1379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769" marR="8676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6769" marR="86769" marT="0" marB="0" anchor="b"/>
                </a:tc>
              </a:tr>
              <a:tr h="6300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6769" marR="8676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6769" marR="8676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6769" marR="8676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6769" marR="8676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US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86769" marR="86769" marT="0" marB="0" anchor="b"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Not Significant</a:t>
                      </a:r>
                      <a:endParaRPr lang="en-US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6769" marR="86769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263</TotalTime>
  <Words>1076</Words>
  <Application>Microsoft Office PowerPoint</Application>
  <PresentationFormat>On-screen Show (4:3)</PresentationFormat>
  <Paragraphs>184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Flow</vt:lpstr>
      <vt:lpstr>The Expanded Learning Partnership</vt:lpstr>
      <vt:lpstr>The Expanded Learning Partnership</vt:lpstr>
      <vt:lpstr>The Expanded Learning Partnership</vt:lpstr>
      <vt:lpstr>The Expanded Learning Partnership</vt:lpstr>
      <vt:lpstr>The Expanded Learning Partnership</vt:lpstr>
      <vt:lpstr>The Expanded Learning Partnership</vt:lpstr>
      <vt:lpstr>The Expanded Learning Partnership</vt:lpstr>
      <vt:lpstr>The Expanded Learning Partnership</vt:lpstr>
      <vt:lpstr>The Expanded Learning Partnership</vt:lpstr>
      <vt:lpstr>The Expanded Learning Partnership</vt:lpstr>
      <vt:lpstr>The Expanded Learning Partnership</vt:lpstr>
      <vt:lpstr>The Expanded Learning Partnership</vt:lpstr>
      <vt:lpstr>The Expanded Learning Partnership</vt:lpstr>
      <vt:lpstr>The Expanded Learning Partnership</vt:lpstr>
      <vt:lpstr>The Expanded Learning Partnership</vt:lpstr>
      <vt:lpstr>The Expanded Learning Partnership</vt:lpstr>
      <vt:lpstr>The Expanded Learning Partnership</vt:lpstr>
      <vt:lpstr>The Expanded Learning Partnership</vt:lpstr>
      <vt:lpstr>The Expanded Learning Partnership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Flynn, James;Superintendent</dc:creator>
  <cp:lastModifiedBy>Owner</cp:lastModifiedBy>
  <cp:revision>14</cp:revision>
  <dcterms:created xsi:type="dcterms:W3CDTF">2012-10-18T19:54:44Z</dcterms:created>
  <dcterms:modified xsi:type="dcterms:W3CDTF">2014-03-24T19:14:49Z</dcterms:modified>
</cp:coreProperties>
</file>